
<file path=[Content_Types].xml><?xml version="1.0" encoding="utf-8"?>
<Types xmlns="http://schemas.openxmlformats.org/package/2006/content-types">
  <Default Extension="rels" ContentType="application/vnd.openxmlformats-package.relationships+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9.0.0-->
<p:presentation xmlns:r="http://schemas.openxmlformats.org/officeDocument/2006/relationships" xmlns:a="http://schemas.openxmlformats.org/drawingml/2006/main"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0" d="100"/>
          <a:sy n="0"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 Type="http://schemas.openxmlformats.org/officeDocument/2006/relationships/slide" Target="slides/slide2.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tags" Target="tags/tag1.xml" /><Relationship Id="rId34" Type="http://schemas.openxmlformats.org/officeDocument/2006/relationships/presProps" Target="presProps.xml" /><Relationship Id="rId35" Type="http://schemas.openxmlformats.org/officeDocument/2006/relationships/viewProps" Target="viewProps.xml" /><Relationship Id="rId36" Type="http://schemas.openxmlformats.org/officeDocument/2006/relationships/theme" Target="theme/theme1.xml" /><Relationship Id="rId37" Type="http://schemas.openxmlformats.org/officeDocument/2006/relationships/tableStyles" Target="tableStyles.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 Id="rId5" Type="http://schemas.openxmlformats.org/officeDocument/2006/relationships/image" Target="../media/image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4.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jpeg" /><Relationship Id="rId3" Type="http://schemas.openxmlformats.org/officeDocument/2006/relationships/image" Target="../media/image4.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jpeg" /><Relationship Id="rId3" Type="http://schemas.openxmlformats.org/officeDocument/2006/relationships/image" Target="../media/image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jpeg" /><Relationship Id="rId3" Type="http://schemas.openxmlformats.org/officeDocument/2006/relationships/image" Target="../media/image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0.jpeg" /><Relationship Id="rId3" Type="http://schemas.openxmlformats.org/officeDocument/2006/relationships/image" Target="../media/image4.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4.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1.jpeg" /><Relationship Id="rId3" Type="http://schemas.openxmlformats.org/officeDocument/2006/relationships/image" Target="../media/image22.jpeg" /><Relationship Id="rId4" Type="http://schemas.openxmlformats.org/officeDocument/2006/relationships/image" Target="../media/image23.jpeg" /><Relationship Id="rId5" Type="http://schemas.openxmlformats.org/officeDocument/2006/relationships/image" Target="../media/image4.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25.jpeg" /><Relationship Id="rId4" Type="http://schemas.openxmlformats.org/officeDocument/2006/relationships/image" Target="../media/image26.jpeg" /><Relationship Id="rId5" Type="http://schemas.openxmlformats.org/officeDocument/2006/relationships/image" Target="../media/image4.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jpeg" /><Relationship Id="rId3" Type="http://schemas.openxmlformats.org/officeDocument/2006/relationships/image" Target="../media/image28.jpeg" /><Relationship Id="rId4" Type="http://schemas.openxmlformats.org/officeDocument/2006/relationships/image" Target="../media/image29.jpeg" /><Relationship Id="rId5" Type="http://schemas.openxmlformats.org/officeDocument/2006/relationships/image" Target="../media/image4.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jpeg" /><Relationship Id="rId3" Type="http://schemas.openxmlformats.org/officeDocument/2006/relationships/image" Target="../media/image31.jpeg" /><Relationship Id="rId4" Type="http://schemas.openxmlformats.org/officeDocument/2006/relationships/image" Target="../media/image32.jpeg" /><Relationship Id="rId5" Type="http://schemas.openxmlformats.org/officeDocument/2006/relationships/image" Target="../media/image4.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4.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3.jpeg" /><Relationship Id="rId3" Type="http://schemas.openxmlformats.org/officeDocument/2006/relationships/image" Target="../media/image4.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4.jpeg" /><Relationship Id="rId3" Type="http://schemas.openxmlformats.org/officeDocument/2006/relationships/image" Target="../media/image35.jpeg" /><Relationship Id="rId4" Type="http://schemas.openxmlformats.org/officeDocument/2006/relationships/image" Target="../media/image36.jpeg" /><Relationship Id="rId5" Type="http://schemas.openxmlformats.org/officeDocument/2006/relationships/image" Target="../media/image4.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jpeg" /><Relationship Id="rId3" Type="http://schemas.openxmlformats.org/officeDocument/2006/relationships/image" Target="../media/image4.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8.jpeg" /><Relationship Id="rId3" Type="http://schemas.openxmlformats.org/officeDocument/2006/relationships/image" Target="../media/image4.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4.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9.jpeg" /><Relationship Id="rId3" Type="http://schemas.openxmlformats.org/officeDocument/2006/relationships/image" Target="../media/image4.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0.jpeg" /><Relationship Id="rId3" Type="http://schemas.openxmlformats.org/officeDocument/2006/relationships/image" Target="../media/image41.jpeg" /><Relationship Id="rId4" Type="http://schemas.openxmlformats.org/officeDocument/2006/relationships/image" Target="../media/image42.jpeg" /><Relationship Id="rId5" Type="http://schemas.openxmlformats.org/officeDocument/2006/relationships/image" Target="../media/image4.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3.jpeg" /><Relationship Id="rId3" Type="http://schemas.openxmlformats.org/officeDocument/2006/relationships/image" Target="../media/image44.jpeg" /><Relationship Id="rId4" Type="http://schemas.openxmlformats.org/officeDocument/2006/relationships/image" Target="../media/image45.jpeg" /><Relationship Id="rId5" Type="http://schemas.openxmlformats.org/officeDocument/2006/relationships/image" Target="../media/image4.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4.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6.jpeg" /><Relationship Id="rId3" Type="http://schemas.openxmlformats.org/officeDocument/2006/relationships/image" Target="../media/image4.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jpeg" /><Relationship Id="rId3" Type="http://schemas.openxmlformats.org/officeDocument/2006/relationships/image" Target="../media/image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jpeg" /><Relationship Id="rId3" Type="http://schemas.openxmlformats.org/officeDocument/2006/relationships/image" Target="../media/image4.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jpeg" /><Relationship Id="rId3" Type="http://schemas.openxmlformats.org/officeDocument/2006/relationships/image" Target="../media/image4.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4.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jpeg" /><Relationship Id="rId3" Type="http://schemas.openxmlformats.org/officeDocument/2006/relationships/image" Target="../media/image9.jpeg" /><Relationship Id="rId4" Type="http://schemas.openxmlformats.org/officeDocument/2006/relationships/image" Target="../media/image10.jpeg" /><Relationship Id="rId5" Type="http://schemas.openxmlformats.org/officeDocument/2006/relationships/image" Target="../media/image4.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1.jpeg" /><Relationship Id="rId3" Type="http://schemas.openxmlformats.org/officeDocument/2006/relationships/image" Target="../media/image12.jpeg" /><Relationship Id="rId4" Type="http://schemas.openxmlformats.org/officeDocument/2006/relationships/image" Target="../media/image13.jpeg" /><Relationship Id="rId5"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4">
            <a:alphaModFix/>
          </a:blip>
          <a:stretch>
            <a:fillRect/>
          </a:stretch>
        </a:blipFill>
      </p:bgPr>
    </p:bg>
    <p:spTree>
      <p:nvGrpSpPr>
        <p:cNvPr id="1" name=""/>
        <p:cNvGrpSpPr/>
        <p:nvPr/>
      </p:nvGrpSpPr>
      <p:grpSpPr>
        <a:xfrm>
          <a:off x="0" y="0"/>
          <a:ext cx="0" cy="0"/>
        </a:xfrm>
      </p:grpSpPr>
      <p:cxnSp>
        <p:nvCxnSpPr>
          <p:cNvPr id="2" name="Connector 2"/>
          <p:cNvCxnSpPr/>
          <p:nvPr/>
        </p:nvCxnSpPr>
        <p:spPr>
          <a:xfrm>
            <a:off x="2182462" y="3823480"/>
            <a:ext cx="7827077" cy="0"/>
          </a:xfrm>
          <a:prstGeom prst="line">
            <a:avLst/>
          </a:prstGeom>
          <a:ln w="9525">
            <a:solidFill>
              <a:srgbClr val="FFFFFF">
                <a:alpha val="100000"/>
              </a:srgbClr>
            </a:solidFill>
            <a:prstDash val="solid"/>
            <a:headEnd type="oval"/>
            <a:tailEnd type="oval"/>
          </a:ln>
        </p:spPr>
      </p:cxnSp>
      <p:pic>
        <p:nvPicPr>
          <p:cNvPr id="3" name="Picture 3"/>
          <p:cNvPicPr>
            <a:picLocks noChangeAspect="1"/>
          </p:cNvPicPr>
          <p:nvPr/>
        </p:nvPicPr>
        <p:blipFill>
          <a:blip r:embed="rId2"/>
          <a:stretch>
            <a:fillRect/>
          </a:stretch>
        </p:blipFill>
        <p:spPr>
          <a:xfrm>
            <a:off x="5" y="2"/>
            <a:ext cx="12191993" cy="1584959"/>
          </a:xfrm>
          <a:prstGeom prst="rect">
            <a:avLst/>
          </a:prstGeom>
        </p:spPr>
      </p:pic>
      <p:pic>
        <p:nvPicPr>
          <p:cNvPr id="4" name="Picture 4"/>
          <p:cNvPicPr>
            <a:picLocks noChangeAspect="1"/>
          </p:cNvPicPr>
          <p:nvPr/>
        </p:nvPicPr>
        <p:blipFill>
          <a:blip r:embed="rId3"/>
          <a:stretch>
            <a:fillRect/>
          </a:stretch>
        </p:blipFill>
        <p:spPr>
          <a:xfrm>
            <a:off x="0" y="5833872"/>
            <a:ext cx="12192000" cy="1024128"/>
          </a:xfrm>
          <a:prstGeom prst="rect">
            <a:avLst/>
          </a:prstGeom>
        </p:spPr>
      </p:pic>
      <p:sp>
        <p:nvSpPr>
          <p:cNvPr id="5" name="TextBox 5"/>
          <p:cNvSpPr txBox="1"/>
          <p:nvPr/>
        </p:nvSpPr>
        <p:spPr>
          <a:xfrm>
            <a:off x="1975806" y="2788085"/>
            <a:ext cx="8240388" cy="862965"/>
          </a:xfrm>
          <a:prstGeom prst="rect">
            <a:avLst/>
          </a:prstGeom>
        </p:spPr>
        <p:txBody>
          <a:bodyPr vert="horz" wrap="square" lIns="91440" tIns="45720" rIns="91440" bIns="45720" rtlCol="0" anchor="b" anchorCtr="1">
            <a:noAutofit/>
          </a:bodyPr>
          <a:lstStyle/>
          <a:p>
            <a:pPr algn="ctr">
              <a:lnSpc>
                <a:spcPct val="120000"/>
              </a:lnSpc>
              <a:spcBef>
                <a:spcPts val="375"/>
              </a:spcBef>
            </a:pPr>
            <a:r>
              <a:rPr lang="en-US" sz="4050" b="1">
                <a:solidFill>
                  <a:srgbClr val="FFFFFF">
                    <a:alpha val="100000"/>
                  </a:srgbClr>
                </a:solidFill>
                <a:latin typeface="Microsoft Yahei"/>
                <a:ea typeface="Microsoft Yahei"/>
                <a:cs typeface="Microsoft Yahei"/>
              </a:rPr>
              <a:t>东京迪士尼乐园员工培训</a:t>
            </a:r>
          </a:p>
        </p:txBody>
      </p:sp>
      <p:sp>
        <p:nvSpPr>
          <p:cNvPr id="6" name="TextBox 6"/>
          <p:cNvSpPr txBox="1"/>
          <p:nvPr/>
        </p:nvSpPr>
        <p:spPr>
          <a:xfrm>
            <a:off x="4937259" y="4058769"/>
            <a:ext cx="2317493" cy="481965"/>
          </a:xfrm>
          <a:prstGeom prst="rect">
            <a:avLst/>
          </a:prstGeom>
        </p:spPr>
        <p:txBody>
          <a:bodyPr vert="horz" wrap="square" lIns="91440" tIns="45720" rIns="91440" bIns="45720" rtlCol="0" anchor="ctr" anchorCtr="1">
            <a:noAutofit/>
          </a:bodyPr>
          <a:lstStyle/>
          <a:p>
            <a:pPr algn="ctr">
              <a:lnSpc>
                <a:spcPct val="120000"/>
              </a:lnSpc>
              <a:spcBef>
                <a:spcPts val="375"/>
              </a:spcBef>
            </a:pPr>
            <a:r>
              <a:rPr lang="en-US" sz="2025">
                <a:solidFill>
                  <a:srgbClr val="FFFFFF">
                    <a:alpha val="100000"/>
                  </a:srgbClr>
                </a:solidFill>
                <a:latin typeface="Microsoft Yahei"/>
                <a:ea typeface="Microsoft Yahei"/>
                <a:cs typeface="Microsoft Yahei"/>
              </a:rPr>
              <a:t>演讲人：</a:t>
            </a:r>
          </a:p>
        </p:txBody>
      </p:sp>
      <p:sp>
        <p:nvSpPr>
          <p:cNvPr id="7" name="TextBox 7"/>
          <p:cNvSpPr txBox="1"/>
          <p:nvPr/>
        </p:nvSpPr>
        <p:spPr>
          <a:xfrm>
            <a:off x="4595215" y="4540734"/>
            <a:ext cx="3001580" cy="481965"/>
          </a:xfrm>
          <a:prstGeom prst="rect">
            <a:avLst/>
          </a:prstGeom>
        </p:spPr>
        <p:txBody>
          <a:bodyPr vert="horz" wrap="square" lIns="91440" tIns="45720" rIns="91440" bIns="45720" rtlCol="0" anchor="ctr" anchorCtr="1">
            <a:noAutofit/>
          </a:bodyPr>
          <a:lstStyle/>
          <a:p>
            <a:pPr algn="ctr">
              <a:lnSpc>
                <a:spcPct val="120000"/>
              </a:lnSpc>
              <a:spcBef>
                <a:spcPts val="375"/>
              </a:spcBef>
            </a:pPr>
            <a:r>
              <a:rPr lang="en-US" sz="2025">
                <a:solidFill>
                  <a:srgbClr val="FFFFFF">
                    <a:alpha val="100000"/>
                  </a:srgbClr>
                </a:solidFill>
                <a:latin typeface="Microsoft Yahei"/>
                <a:ea typeface="Microsoft Yahei"/>
                <a:cs typeface="Microsoft Yahei"/>
              </a:rPr>
              <a:t>日期：</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592974"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txBody>
          <a:bodyPr/>
          <a:lstStyle/>
          <a:p/>
        </p:txBody>
      </p:sp>
      <p:sp>
        <p:nvSpPr>
          <p:cNvPr id="3" name="AutoShape 3"/>
          <p:cNvSpPr/>
          <p:nvPr/>
        </p:nvSpPr>
        <p:spPr>
          <a:xfrm>
            <a:off x="4367942"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txBody>
          <a:bodyPr/>
          <a:lstStyle/>
          <a:p/>
        </p:txBody>
      </p:sp>
      <p:sp>
        <p:nvSpPr>
          <p:cNvPr id="4" name="AutoShape 4"/>
          <p:cNvSpPr/>
          <p:nvPr/>
        </p:nvSpPr>
        <p:spPr>
          <a:xfrm>
            <a:off x="8133696"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txBody>
          <a:bodyPr/>
          <a:lstStyle/>
          <a:p/>
        </p:txBody>
      </p:sp>
      <p:sp>
        <p:nvSpPr>
          <p:cNvPr id="5" name="AutoShape 5"/>
          <p:cNvSpPr/>
          <p:nvPr/>
        </p:nvSpPr>
        <p:spPr>
          <a:xfrm rot="-2700000" flipH="1" flipV="1">
            <a:off x="5274866" y="1333321"/>
            <a:ext cx="1642268" cy="1642268"/>
          </a:xfrm>
          <a:prstGeom prst="teardrop">
            <a:avLst/>
          </a:prstGeom>
          <a:solidFill>
            <a:schemeClr val="accent1">
              <a:alpha val="100000"/>
            </a:schemeClr>
          </a:solidFill>
        </p:spPr>
        <p:txBody>
          <a:bodyPr/>
          <a:lstStyle/>
          <a:p/>
        </p:txBody>
      </p:sp>
      <p:sp>
        <p:nvSpPr>
          <p:cNvPr id="6" name="TextBox 6"/>
          <p:cNvSpPr txBox="1"/>
          <p:nvPr/>
        </p:nvSpPr>
        <p:spPr>
          <a:xfrm>
            <a:off x="4583677" y="3404616"/>
            <a:ext cx="3024645" cy="321754"/>
          </a:xfrm>
          <a:prstGeom prst="rect">
            <a:avLst/>
          </a:prstGeom>
        </p:spPr>
        <p:txBody>
          <a:bodyPr vert="horz" wrap="square" lIns="114300" tIns="57150" rIns="114300" bIns="57150" rtlCol="0" anchor="t" anchorCtr="0">
            <a:spAutoFit/>
          </a:bodyPr>
          <a:lstStyle/>
          <a:p>
            <a:pPr algn="ctr">
              <a:lnSpc>
                <a:spcPct val="64000"/>
              </a:lnSpc>
            </a:pPr>
            <a:r>
              <a:rPr lang="en-US" sz="2025" b="1">
                <a:solidFill>
                  <a:schemeClr val="accent1">
                    <a:alpha val="100000"/>
                  </a:schemeClr>
                </a:solidFill>
                <a:latin typeface="Microsoft Yahei"/>
                <a:ea typeface="Microsoft Yahei"/>
                <a:cs typeface="Microsoft Yahei"/>
              </a:rPr>
              <a:t>增加顾客回头率</a:t>
            </a:r>
          </a:p>
        </p:txBody>
      </p:sp>
      <p:sp>
        <p:nvSpPr>
          <p:cNvPr id="7" name="TextBox 7"/>
          <p:cNvSpPr txBox="1"/>
          <p:nvPr/>
        </p:nvSpPr>
        <p:spPr>
          <a:xfrm>
            <a:off x="4613687" y="3923118"/>
            <a:ext cx="2964626" cy="1580007"/>
          </a:xfrm>
          <a:prstGeom prst="rect">
            <a:avLst/>
          </a:prstGeom>
        </p:spPr>
        <p:txBody>
          <a:bodyPr vert="horz" wrap="square" lIns="114300" tIns="57150" rIns="114300" bIns="57150" rtlCol="0" anchor="t" anchorCtr="0">
            <a:spAutoFit/>
          </a:bodyPr>
          <a:lstStyle/>
          <a:p>
            <a:pPr algn="ctr">
              <a:lnSpc>
                <a:spcPct val="120000"/>
              </a:lnSpc>
            </a:pPr>
            <a:r>
              <a:rPr lang="en-US" sz="1500">
                <a:solidFill>
                  <a:schemeClr val="dk1">
                    <a:alpha val="100000"/>
                  </a:schemeClr>
                </a:solidFill>
                <a:latin typeface="Microsoft Yahei"/>
                <a:ea typeface="Microsoft Yahei"/>
                <a:cs typeface="Microsoft Yahei"/>
              </a:rPr>
              <a:t>满意的顾客更有可能成为回头客，并推荐给他人。通过培训提升员工的服务水平，可以增加顾客的回头率和口碑传播。</a:t>
            </a:r>
          </a:p>
        </p:txBody>
      </p:sp>
      <p:sp>
        <p:nvSpPr>
          <p:cNvPr id="8" name="AutoShape 8"/>
          <p:cNvSpPr/>
          <p:nvPr/>
        </p:nvSpPr>
        <p:spPr>
          <a:xfrm>
            <a:off x="5818204" y="5524781"/>
            <a:ext cx="555593" cy="81705"/>
          </a:xfrm>
          <a:prstGeom prst="roundRect">
            <a:avLst>
              <a:gd name="adj" fmla="val 12500"/>
            </a:avLst>
          </a:prstGeom>
          <a:solidFill>
            <a:schemeClr val="accent2">
              <a:alpha val="100000"/>
            </a:schemeClr>
          </a:solidFill>
        </p:spPr>
        <p:txBody>
          <a:bodyPr/>
          <a:lstStyle/>
          <a:p/>
        </p:txBody>
      </p:sp>
      <p:sp>
        <p:nvSpPr>
          <p:cNvPr id="9" name="AutoShape 9"/>
          <p:cNvSpPr/>
          <p:nvPr/>
        </p:nvSpPr>
        <p:spPr>
          <a:xfrm rot="-2700000" flipH="1" flipV="1">
            <a:off x="1499898" y="1333321"/>
            <a:ext cx="1642268" cy="1642268"/>
          </a:xfrm>
          <a:prstGeom prst="teardrop">
            <a:avLst/>
          </a:prstGeom>
          <a:solidFill>
            <a:schemeClr val="accent1">
              <a:alpha val="100000"/>
            </a:schemeClr>
          </a:solidFill>
        </p:spPr>
        <p:txBody>
          <a:bodyPr/>
          <a:lstStyle/>
          <a:p/>
        </p:txBody>
      </p:sp>
      <p:sp>
        <p:nvSpPr>
          <p:cNvPr id="10" name="TextBox 10"/>
          <p:cNvSpPr txBox="1"/>
          <p:nvPr/>
        </p:nvSpPr>
        <p:spPr>
          <a:xfrm>
            <a:off x="808710" y="3404616"/>
            <a:ext cx="3024645" cy="321754"/>
          </a:xfrm>
          <a:prstGeom prst="rect">
            <a:avLst/>
          </a:prstGeom>
        </p:spPr>
        <p:txBody>
          <a:bodyPr vert="horz" wrap="square" lIns="114300" tIns="57150" rIns="114300" bIns="57150" rtlCol="0" anchor="t" anchorCtr="0">
            <a:spAutoFit/>
          </a:bodyPr>
          <a:lstStyle/>
          <a:p>
            <a:pPr algn="ctr">
              <a:lnSpc>
                <a:spcPct val="64000"/>
              </a:lnSpc>
            </a:pPr>
            <a:r>
              <a:rPr lang="en-US" sz="2025" b="1">
                <a:solidFill>
                  <a:schemeClr val="accent1">
                    <a:alpha val="100000"/>
                  </a:schemeClr>
                </a:solidFill>
                <a:latin typeface="Microsoft Yahei"/>
                <a:ea typeface="Microsoft Yahei"/>
                <a:cs typeface="Microsoft Yahei"/>
              </a:rPr>
              <a:t>提升品牌形象</a:t>
            </a:r>
          </a:p>
        </p:txBody>
      </p:sp>
      <p:sp>
        <p:nvSpPr>
          <p:cNvPr id="11" name="TextBox 11"/>
          <p:cNvSpPr txBox="1"/>
          <p:nvPr/>
        </p:nvSpPr>
        <p:spPr>
          <a:xfrm>
            <a:off x="838719" y="3923118"/>
            <a:ext cx="2964626" cy="1580007"/>
          </a:xfrm>
          <a:prstGeom prst="rect">
            <a:avLst/>
          </a:prstGeom>
        </p:spPr>
        <p:txBody>
          <a:bodyPr vert="horz" wrap="square" lIns="114300" tIns="57150" rIns="114300" bIns="57150" rtlCol="0" anchor="t" anchorCtr="0">
            <a:spAutoFit/>
          </a:bodyPr>
          <a:lstStyle/>
          <a:p>
            <a:pPr algn="ctr">
              <a:lnSpc>
                <a:spcPct val="120000"/>
              </a:lnSpc>
            </a:pPr>
            <a:r>
              <a:rPr lang="en-US" sz="1500">
                <a:solidFill>
                  <a:schemeClr val="dk1">
                    <a:alpha val="100000"/>
                  </a:schemeClr>
                </a:solidFill>
                <a:latin typeface="Microsoft Yahei"/>
                <a:ea typeface="Microsoft Yahei"/>
                <a:cs typeface="Microsoft Yahei"/>
              </a:rPr>
              <a:t>优秀的员工服务是塑造品牌形象的重要因素之一。通过培训，可以提升员工的服务质量和专业素养，进一步提升东京迪士尼乐园的品牌形象。</a:t>
            </a:r>
          </a:p>
        </p:txBody>
      </p:sp>
      <p:sp>
        <p:nvSpPr>
          <p:cNvPr id="12" name="AutoShape 12"/>
          <p:cNvSpPr/>
          <p:nvPr/>
        </p:nvSpPr>
        <p:spPr>
          <a:xfrm>
            <a:off x="2043236" y="5524781"/>
            <a:ext cx="555593" cy="81705"/>
          </a:xfrm>
          <a:prstGeom prst="roundRect">
            <a:avLst>
              <a:gd name="adj" fmla="val 12500"/>
            </a:avLst>
          </a:prstGeom>
          <a:solidFill>
            <a:schemeClr val="accent2">
              <a:alpha val="100000"/>
            </a:schemeClr>
          </a:solidFill>
        </p:spPr>
        <p:txBody>
          <a:bodyPr/>
          <a:lstStyle/>
          <a:p/>
        </p:txBody>
      </p:sp>
      <p:sp>
        <p:nvSpPr>
          <p:cNvPr id="13" name="AutoShape 13"/>
          <p:cNvSpPr/>
          <p:nvPr/>
        </p:nvSpPr>
        <p:spPr>
          <a:xfrm rot="-2700000" flipH="1" flipV="1">
            <a:off x="9040620" y="1333321"/>
            <a:ext cx="1642268" cy="1642268"/>
          </a:xfrm>
          <a:prstGeom prst="teardrop">
            <a:avLst/>
          </a:prstGeom>
          <a:solidFill>
            <a:schemeClr val="accent1">
              <a:alpha val="100000"/>
            </a:schemeClr>
          </a:solidFill>
        </p:spPr>
        <p:txBody>
          <a:bodyPr/>
          <a:lstStyle/>
          <a:p/>
        </p:txBody>
      </p:sp>
      <p:sp>
        <p:nvSpPr>
          <p:cNvPr id="14" name="TextBox 14"/>
          <p:cNvSpPr txBox="1"/>
          <p:nvPr/>
        </p:nvSpPr>
        <p:spPr>
          <a:xfrm>
            <a:off x="8349432" y="3404616"/>
            <a:ext cx="3024645" cy="321754"/>
          </a:xfrm>
          <a:prstGeom prst="rect">
            <a:avLst/>
          </a:prstGeom>
        </p:spPr>
        <p:txBody>
          <a:bodyPr vert="horz" wrap="square" lIns="114300" tIns="57150" rIns="114300" bIns="57150" rtlCol="0" anchor="t" anchorCtr="0">
            <a:spAutoFit/>
          </a:bodyPr>
          <a:lstStyle/>
          <a:p>
            <a:pPr algn="ctr">
              <a:lnSpc>
                <a:spcPct val="64000"/>
              </a:lnSpc>
            </a:pPr>
            <a:r>
              <a:rPr lang="en-US" sz="2025" b="1">
                <a:solidFill>
                  <a:schemeClr val="accent1">
                    <a:alpha val="100000"/>
                  </a:schemeClr>
                </a:solidFill>
                <a:latin typeface="Microsoft Yahei"/>
                <a:ea typeface="Microsoft Yahei"/>
                <a:cs typeface="Microsoft Yahei"/>
              </a:rPr>
              <a:t>拓展市场份额</a:t>
            </a:r>
          </a:p>
        </p:txBody>
      </p:sp>
      <p:sp>
        <p:nvSpPr>
          <p:cNvPr id="15" name="TextBox 15"/>
          <p:cNvSpPr txBox="1"/>
          <p:nvPr/>
        </p:nvSpPr>
        <p:spPr>
          <a:xfrm>
            <a:off x="8379441" y="3923118"/>
            <a:ext cx="2964626" cy="1580007"/>
          </a:xfrm>
          <a:prstGeom prst="rect">
            <a:avLst/>
          </a:prstGeom>
        </p:spPr>
        <p:txBody>
          <a:bodyPr vert="horz" wrap="square" lIns="114300" tIns="57150" rIns="114300" bIns="57150" rtlCol="0" anchor="t" anchorCtr="0">
            <a:spAutoFit/>
          </a:bodyPr>
          <a:lstStyle/>
          <a:p>
            <a:pPr algn="ctr">
              <a:lnSpc>
                <a:spcPct val="120000"/>
              </a:lnSpc>
            </a:pPr>
            <a:r>
              <a:rPr lang="en-US" sz="1500">
                <a:solidFill>
                  <a:schemeClr val="dk1">
                    <a:alpha val="100000"/>
                  </a:schemeClr>
                </a:solidFill>
                <a:latin typeface="Microsoft Yahei"/>
                <a:ea typeface="Microsoft Yahei"/>
                <a:cs typeface="Microsoft Yahei"/>
              </a:rPr>
              <a:t>优质的服务是吸引新顾客和留住老顾客的关键。通过培训，东京迪士尼乐园可以不断提升自身的服务质量和竞争力，进而拓展市场份额和增加收入。</a:t>
            </a:r>
          </a:p>
        </p:txBody>
      </p:sp>
      <p:sp>
        <p:nvSpPr>
          <p:cNvPr id="16" name="AutoShape 16"/>
          <p:cNvSpPr/>
          <p:nvPr/>
        </p:nvSpPr>
        <p:spPr>
          <a:xfrm>
            <a:off x="9583957" y="5524781"/>
            <a:ext cx="555593" cy="81705"/>
          </a:xfrm>
          <a:prstGeom prst="roundRect">
            <a:avLst>
              <a:gd name="adj" fmla="val 12500"/>
            </a:avLst>
          </a:prstGeom>
          <a:solidFill>
            <a:schemeClr val="accent2">
              <a:alpha val="100000"/>
            </a:schemeClr>
          </a:solidFill>
        </p:spPr>
        <p:txBody>
          <a:bodyPr/>
          <a:lstStyle/>
          <a:p/>
        </p:txBody>
      </p:sp>
      <p:pic>
        <p:nvPicPr>
          <p:cNvPr id="17" name="Picture 17"/>
          <p:cNvPicPr>
            <a:picLocks noChangeAspect="1"/>
          </p:cNvPicPr>
          <p:nvPr/>
        </p:nvPicPr>
        <p:blipFill>
          <a:blip r:embed="rId2">
            <a:alphaModFix/>
          </a:blip>
          <a:srcRect l="17417" r="17417"/>
          <a:stretch>
            <a:fillRect/>
          </a:stretch>
        </p:blipFill>
        <p:spPr>
          <a:xfrm>
            <a:off x="1583319" y="1416742"/>
            <a:ext cx="1475427" cy="1475427"/>
          </a:xfrm>
          <a:prstGeom prst="ellipse">
            <a:avLst/>
          </a:prstGeom>
        </p:spPr>
      </p:pic>
      <p:pic>
        <p:nvPicPr>
          <p:cNvPr id="18" name="Picture 18"/>
          <p:cNvPicPr>
            <a:picLocks noChangeAspect="1"/>
          </p:cNvPicPr>
          <p:nvPr/>
        </p:nvPicPr>
        <p:blipFill>
          <a:blip r:embed="rId3">
            <a:alphaModFix/>
          </a:blip>
          <a:srcRect t="16626" b="16626"/>
          <a:stretch>
            <a:fillRect/>
          </a:stretch>
        </p:blipFill>
        <p:spPr>
          <a:xfrm>
            <a:off x="5358286" y="1416742"/>
            <a:ext cx="1475427" cy="1475427"/>
          </a:xfrm>
          <a:prstGeom prst="ellipse">
            <a:avLst/>
          </a:prstGeom>
        </p:spPr>
      </p:pic>
      <p:pic>
        <p:nvPicPr>
          <p:cNvPr id="19" name="Picture 19"/>
          <p:cNvPicPr>
            <a:picLocks noChangeAspect="1"/>
          </p:cNvPicPr>
          <p:nvPr/>
        </p:nvPicPr>
        <p:blipFill>
          <a:blip r:embed="rId4">
            <a:alphaModFix/>
          </a:blip>
          <a:srcRect l="16750" r="16750"/>
          <a:stretch>
            <a:fillRect/>
          </a:stretch>
        </p:blipFill>
        <p:spPr>
          <a:xfrm>
            <a:off x="9121095" y="1416742"/>
            <a:ext cx="1475427" cy="1475427"/>
          </a:xfrm>
          <a:prstGeom prst="ellipse">
            <a:avLst/>
          </a:prstGeom>
        </p:spPr>
      </p:pic>
      <p:grpSp>
        <p:nvGrpSpPr>
          <p:cNvPr id="20" name="Group 20"/>
          <p:cNvGrpSpPr/>
          <p:nvPr/>
        </p:nvGrpSpPr>
        <p:grpSpPr>
          <a:xfrm>
            <a:off x="454963" y="93878"/>
            <a:ext cx="10641129" cy="914400"/>
            <a:chOff x="454963" y="93878"/>
            <a:chExt cx="10641129" cy="914400"/>
          </a:xfrm>
        </p:grpSpPr>
        <p:sp>
          <p:nvSpPr>
            <p:cNvPr id="21" name="AutoShape 21"/>
            <p:cNvSpPr/>
            <p:nvPr/>
          </p:nvSpPr>
          <p:spPr>
            <a:xfrm>
              <a:off x="454963" y="331168"/>
              <a:ext cx="84147" cy="84147"/>
            </a:xfrm>
            <a:prstGeom prst="ellipse">
              <a:avLst/>
            </a:prstGeom>
            <a:solidFill>
              <a:schemeClr val="accent1">
                <a:alpha val="100000"/>
              </a:schemeClr>
            </a:solidFill>
          </p:spPr>
          <p:txBody>
            <a:bodyPr/>
            <a:lstStyle/>
            <a:p/>
          </p:txBody>
        </p:sp>
        <p:sp>
          <p:nvSpPr>
            <p:cNvPr id="22" name="AutoShape 22"/>
            <p:cNvSpPr/>
            <p:nvPr/>
          </p:nvSpPr>
          <p:spPr>
            <a:xfrm>
              <a:off x="575049" y="337743"/>
              <a:ext cx="78137" cy="78137"/>
            </a:xfrm>
            <a:prstGeom prst="ellipse">
              <a:avLst/>
            </a:prstGeom>
            <a:solidFill>
              <a:schemeClr val="accent1">
                <a:alpha val="80000"/>
              </a:schemeClr>
            </a:solidFill>
          </p:spPr>
          <p:txBody>
            <a:bodyPr/>
            <a:lstStyle/>
            <a:p/>
          </p:txBody>
        </p:sp>
        <p:sp>
          <p:nvSpPr>
            <p:cNvPr id="23" name="AutoShape 23"/>
            <p:cNvSpPr/>
            <p:nvPr/>
          </p:nvSpPr>
          <p:spPr>
            <a:xfrm>
              <a:off x="689125" y="339460"/>
              <a:ext cx="74704" cy="74704"/>
            </a:xfrm>
            <a:prstGeom prst="ellipse">
              <a:avLst/>
            </a:prstGeom>
            <a:solidFill>
              <a:schemeClr val="accent1">
                <a:alpha val="60000"/>
              </a:schemeClr>
            </a:solidFill>
          </p:spPr>
          <p:txBody>
            <a:bodyPr/>
            <a:lstStyle/>
            <a:p/>
          </p:txBody>
        </p:sp>
        <p:sp>
          <p:nvSpPr>
            <p:cNvPr id="24" name="AutoShape 24"/>
            <p:cNvSpPr/>
            <p:nvPr/>
          </p:nvSpPr>
          <p:spPr>
            <a:xfrm>
              <a:off x="799768" y="348430"/>
              <a:ext cx="69238" cy="69238"/>
            </a:xfrm>
            <a:prstGeom prst="ellipse">
              <a:avLst/>
            </a:prstGeom>
            <a:solidFill>
              <a:schemeClr val="accent1">
                <a:alpha val="40000"/>
              </a:schemeClr>
            </a:solidFill>
          </p:spPr>
          <p:txBody>
            <a:bodyPr/>
            <a:lstStyle/>
            <a:p/>
          </p:txBody>
        </p:sp>
        <p:sp>
          <p:nvSpPr>
            <p:cNvPr id="25" name="AutoShape 25"/>
            <p:cNvSpPr/>
            <p:nvPr/>
          </p:nvSpPr>
          <p:spPr>
            <a:xfrm>
              <a:off x="904945" y="344297"/>
              <a:ext cx="65594" cy="65594"/>
            </a:xfrm>
            <a:prstGeom prst="ellipse">
              <a:avLst/>
            </a:prstGeom>
            <a:solidFill>
              <a:schemeClr val="accent1">
                <a:alpha val="20000"/>
              </a:schemeClr>
            </a:solidFill>
          </p:spPr>
          <p:txBody>
            <a:bodyPr/>
            <a:lstStyle/>
            <a:p/>
          </p:txBody>
        </p:sp>
        <p:sp>
          <p:nvSpPr>
            <p:cNvPr id="26" name="AutoShape 26"/>
            <p:cNvSpPr/>
            <p:nvPr/>
          </p:nvSpPr>
          <p:spPr>
            <a:xfrm>
              <a:off x="454963" y="448942"/>
              <a:ext cx="84147" cy="84147"/>
            </a:xfrm>
            <a:prstGeom prst="ellipse">
              <a:avLst/>
            </a:prstGeom>
            <a:solidFill>
              <a:schemeClr val="accent1">
                <a:alpha val="100000"/>
              </a:schemeClr>
            </a:solidFill>
          </p:spPr>
          <p:txBody>
            <a:bodyPr/>
            <a:lstStyle/>
            <a:p/>
          </p:txBody>
        </p:sp>
        <p:sp>
          <p:nvSpPr>
            <p:cNvPr id="27" name="AutoShape 27"/>
            <p:cNvSpPr/>
            <p:nvPr/>
          </p:nvSpPr>
          <p:spPr>
            <a:xfrm>
              <a:off x="575049" y="455517"/>
              <a:ext cx="78137" cy="78137"/>
            </a:xfrm>
            <a:prstGeom prst="ellipse">
              <a:avLst/>
            </a:prstGeom>
            <a:solidFill>
              <a:schemeClr val="accent1">
                <a:alpha val="80000"/>
              </a:schemeClr>
            </a:solidFill>
          </p:spPr>
          <p:txBody>
            <a:bodyPr/>
            <a:lstStyle/>
            <a:p/>
          </p:txBody>
        </p:sp>
        <p:sp>
          <p:nvSpPr>
            <p:cNvPr id="28" name="AutoShape 28"/>
            <p:cNvSpPr/>
            <p:nvPr/>
          </p:nvSpPr>
          <p:spPr>
            <a:xfrm>
              <a:off x="689125" y="457233"/>
              <a:ext cx="74704" cy="74704"/>
            </a:xfrm>
            <a:prstGeom prst="ellipse">
              <a:avLst/>
            </a:prstGeom>
            <a:solidFill>
              <a:schemeClr val="accent1">
                <a:alpha val="60000"/>
              </a:schemeClr>
            </a:solidFill>
          </p:spPr>
          <p:txBody>
            <a:bodyPr/>
            <a:lstStyle/>
            <a:p/>
          </p:txBody>
        </p:sp>
        <p:sp>
          <p:nvSpPr>
            <p:cNvPr id="29" name="AutoShape 29"/>
            <p:cNvSpPr/>
            <p:nvPr/>
          </p:nvSpPr>
          <p:spPr>
            <a:xfrm>
              <a:off x="799768" y="466203"/>
              <a:ext cx="69238" cy="69238"/>
            </a:xfrm>
            <a:prstGeom prst="ellipse">
              <a:avLst/>
            </a:prstGeom>
            <a:solidFill>
              <a:schemeClr val="accent1">
                <a:alpha val="40000"/>
              </a:schemeClr>
            </a:solidFill>
          </p:spPr>
          <p:txBody>
            <a:bodyPr/>
            <a:lstStyle/>
            <a:p/>
          </p:txBody>
        </p:sp>
        <p:sp>
          <p:nvSpPr>
            <p:cNvPr id="30" name="AutoShape 30"/>
            <p:cNvSpPr/>
            <p:nvPr/>
          </p:nvSpPr>
          <p:spPr>
            <a:xfrm>
              <a:off x="904945" y="462070"/>
              <a:ext cx="65594" cy="65594"/>
            </a:xfrm>
            <a:prstGeom prst="ellipse">
              <a:avLst/>
            </a:prstGeom>
            <a:solidFill>
              <a:schemeClr val="accent1">
                <a:alpha val="20000"/>
              </a:schemeClr>
            </a:solidFill>
          </p:spPr>
          <p:txBody>
            <a:bodyPr/>
            <a:lstStyle/>
            <a:p/>
          </p:txBody>
        </p:sp>
        <p:sp>
          <p:nvSpPr>
            <p:cNvPr id="31" name="AutoShape 31"/>
            <p:cNvSpPr/>
            <p:nvPr/>
          </p:nvSpPr>
          <p:spPr>
            <a:xfrm>
              <a:off x="454963" y="566715"/>
              <a:ext cx="84147" cy="84147"/>
            </a:xfrm>
            <a:prstGeom prst="ellipse">
              <a:avLst/>
            </a:prstGeom>
            <a:solidFill>
              <a:schemeClr val="accent1">
                <a:alpha val="100000"/>
              </a:schemeClr>
            </a:solidFill>
          </p:spPr>
          <p:txBody>
            <a:bodyPr/>
            <a:lstStyle/>
            <a:p/>
          </p:txBody>
        </p:sp>
        <p:sp>
          <p:nvSpPr>
            <p:cNvPr id="32" name="AutoShape 32"/>
            <p:cNvSpPr/>
            <p:nvPr/>
          </p:nvSpPr>
          <p:spPr>
            <a:xfrm>
              <a:off x="575049" y="573291"/>
              <a:ext cx="78137" cy="78137"/>
            </a:xfrm>
            <a:prstGeom prst="ellipse">
              <a:avLst/>
            </a:prstGeom>
            <a:solidFill>
              <a:schemeClr val="accent1">
                <a:alpha val="80000"/>
              </a:schemeClr>
            </a:solidFill>
          </p:spPr>
          <p:txBody>
            <a:bodyPr/>
            <a:lstStyle/>
            <a:p/>
          </p:txBody>
        </p:sp>
        <p:sp>
          <p:nvSpPr>
            <p:cNvPr id="33" name="AutoShape 33"/>
            <p:cNvSpPr/>
            <p:nvPr/>
          </p:nvSpPr>
          <p:spPr>
            <a:xfrm>
              <a:off x="689125" y="575007"/>
              <a:ext cx="74704" cy="74704"/>
            </a:xfrm>
            <a:prstGeom prst="ellipse">
              <a:avLst/>
            </a:prstGeom>
            <a:solidFill>
              <a:schemeClr val="accent1">
                <a:alpha val="60000"/>
              </a:schemeClr>
            </a:solidFill>
          </p:spPr>
          <p:txBody>
            <a:bodyPr/>
            <a:lstStyle/>
            <a:p/>
          </p:txBody>
        </p:sp>
        <p:sp>
          <p:nvSpPr>
            <p:cNvPr id="34" name="AutoShape 34"/>
            <p:cNvSpPr/>
            <p:nvPr/>
          </p:nvSpPr>
          <p:spPr>
            <a:xfrm>
              <a:off x="799768" y="583977"/>
              <a:ext cx="69238" cy="69238"/>
            </a:xfrm>
            <a:prstGeom prst="ellipse">
              <a:avLst/>
            </a:prstGeom>
            <a:solidFill>
              <a:schemeClr val="accent1">
                <a:alpha val="40000"/>
              </a:schemeClr>
            </a:solidFill>
          </p:spPr>
          <p:txBody>
            <a:bodyPr/>
            <a:lstStyle/>
            <a:p/>
          </p:txBody>
        </p:sp>
        <p:sp>
          <p:nvSpPr>
            <p:cNvPr id="35" name="AutoShape 35"/>
            <p:cNvSpPr/>
            <p:nvPr/>
          </p:nvSpPr>
          <p:spPr>
            <a:xfrm>
              <a:off x="904945" y="579844"/>
              <a:ext cx="65594" cy="65594"/>
            </a:xfrm>
            <a:prstGeom prst="ellipse">
              <a:avLst/>
            </a:prstGeom>
            <a:solidFill>
              <a:schemeClr val="accent1">
                <a:alpha val="20000"/>
              </a:schemeClr>
            </a:solidFill>
          </p:spPr>
          <p:txBody>
            <a:bodyPr/>
            <a:lstStyle/>
            <a:p/>
          </p:txBody>
        </p:sp>
        <p:sp>
          <p:nvSpPr>
            <p:cNvPr id="36" name="AutoShape 36"/>
            <p:cNvSpPr/>
            <p:nvPr/>
          </p:nvSpPr>
          <p:spPr>
            <a:xfrm>
              <a:off x="454963" y="684489"/>
              <a:ext cx="84147" cy="84147"/>
            </a:xfrm>
            <a:prstGeom prst="ellipse">
              <a:avLst/>
            </a:prstGeom>
            <a:solidFill>
              <a:schemeClr val="accent1">
                <a:alpha val="100000"/>
              </a:schemeClr>
            </a:solidFill>
          </p:spPr>
          <p:txBody>
            <a:bodyPr/>
            <a:lstStyle/>
            <a:p/>
          </p:txBody>
        </p:sp>
        <p:sp>
          <p:nvSpPr>
            <p:cNvPr id="37" name="AutoShape 37"/>
            <p:cNvSpPr/>
            <p:nvPr/>
          </p:nvSpPr>
          <p:spPr>
            <a:xfrm>
              <a:off x="575049" y="691064"/>
              <a:ext cx="78137" cy="78137"/>
            </a:xfrm>
            <a:prstGeom prst="ellipse">
              <a:avLst/>
            </a:prstGeom>
            <a:solidFill>
              <a:schemeClr val="accent1">
                <a:alpha val="80000"/>
              </a:schemeClr>
            </a:solidFill>
          </p:spPr>
          <p:txBody>
            <a:bodyPr/>
            <a:lstStyle/>
            <a:p/>
          </p:txBody>
        </p:sp>
        <p:sp>
          <p:nvSpPr>
            <p:cNvPr id="38" name="AutoShape 38"/>
            <p:cNvSpPr/>
            <p:nvPr/>
          </p:nvSpPr>
          <p:spPr>
            <a:xfrm>
              <a:off x="689125" y="692781"/>
              <a:ext cx="74704" cy="74704"/>
            </a:xfrm>
            <a:prstGeom prst="ellipse">
              <a:avLst/>
            </a:prstGeom>
            <a:solidFill>
              <a:schemeClr val="accent1">
                <a:alpha val="60000"/>
              </a:schemeClr>
            </a:solidFill>
          </p:spPr>
          <p:txBody>
            <a:bodyPr/>
            <a:lstStyle/>
            <a:p/>
          </p:txBody>
        </p:sp>
        <p:sp>
          <p:nvSpPr>
            <p:cNvPr id="39" name="AutoShape 39"/>
            <p:cNvSpPr/>
            <p:nvPr/>
          </p:nvSpPr>
          <p:spPr>
            <a:xfrm>
              <a:off x="799768" y="701751"/>
              <a:ext cx="69238" cy="69238"/>
            </a:xfrm>
            <a:prstGeom prst="ellipse">
              <a:avLst/>
            </a:prstGeom>
            <a:solidFill>
              <a:schemeClr val="accent1">
                <a:alpha val="40000"/>
              </a:schemeClr>
            </a:solidFill>
          </p:spPr>
          <p:txBody>
            <a:bodyPr/>
            <a:lstStyle/>
            <a:p/>
          </p:txBody>
        </p:sp>
        <p:sp>
          <p:nvSpPr>
            <p:cNvPr id="40" name="AutoShape 40"/>
            <p:cNvSpPr/>
            <p:nvPr/>
          </p:nvSpPr>
          <p:spPr>
            <a:xfrm>
              <a:off x="904945" y="697618"/>
              <a:ext cx="65594" cy="65594"/>
            </a:xfrm>
            <a:prstGeom prst="ellipse">
              <a:avLst/>
            </a:prstGeom>
            <a:solidFill>
              <a:schemeClr val="accent1">
                <a:alpha val="20000"/>
              </a:schemeClr>
            </a:solidFill>
          </p:spPr>
          <p:txBody>
            <a:bodyPr/>
            <a:lstStyle/>
            <a:p/>
          </p:txBody>
        </p:sp>
        <p:sp>
          <p:nvSpPr>
            <p:cNvPr id="41" name="TextBox 41"/>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提高企业竞争力与市场占有率</a:t>
              </a:r>
            </a:p>
          </p:txBody>
        </p:sp>
      </p:grpSp>
    </p:spTree>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tretch>
            <a:fillRect/>
          </a:stretch>
        </p:blipFill>
        <p:spPr>
          <a:xfrm>
            <a:off x="5" y="5833872"/>
            <a:ext cx="12192000" cy="1024128"/>
          </a:xfrm>
          <a:prstGeom prst="rect">
            <a:avLst/>
          </a:prstGeom>
        </p:spPr>
      </p:pic>
      <p:sp>
        <p:nvSpPr>
          <p:cNvPr id="3" name="AutoShape 3"/>
          <p:cNvSpPr/>
          <p:nvPr/>
        </p:nvSpPr>
        <p:spPr>
          <a:xfrm rot="1800000">
            <a:off x="3795009" y="1353581"/>
            <a:ext cx="4621227" cy="4621227"/>
          </a:xfrm>
          <a:prstGeom prst="roundRect">
            <a:avLst>
              <a:gd name="adj" fmla="val 13707"/>
            </a:avLst>
          </a:prstGeom>
          <a:solidFill>
            <a:schemeClr val="accent3">
              <a:lumMod val="20000"/>
              <a:lumOff val="80000"/>
              <a:alpha val="100000"/>
            </a:schemeClr>
          </a:solidFill>
        </p:spPr>
        <p:txBody>
          <a:bodyPr/>
          <a:lstStyle/>
          <a:p/>
        </p:txBody>
      </p:sp>
      <p:sp>
        <p:nvSpPr>
          <p:cNvPr id="4" name="AutoShape 4"/>
          <p:cNvSpPr/>
          <p:nvPr/>
        </p:nvSpPr>
        <p:spPr>
          <a:xfrm rot="1082144">
            <a:off x="3728380" y="1200864"/>
            <a:ext cx="4851037" cy="4851037"/>
          </a:xfrm>
          <a:prstGeom prst="roundRect">
            <a:avLst>
              <a:gd name="adj" fmla="val 16769"/>
            </a:avLst>
          </a:prstGeom>
          <a:noFill/>
          <a:ln w="32099">
            <a:solidFill>
              <a:schemeClr val="accent1">
                <a:alpha val="100000"/>
              </a:schemeClr>
            </a:solidFill>
            <a:prstDash val="sysDash"/>
          </a:ln>
        </p:spPr>
        <p:txBody>
          <a:bodyPr/>
          <a:lstStyle/>
          <a:p/>
        </p:txBody>
      </p:sp>
      <p:sp>
        <p:nvSpPr>
          <p:cNvPr id="5" name="AutoShape 5"/>
          <p:cNvSpPr/>
          <p:nvPr/>
        </p:nvSpPr>
        <p:spPr>
          <a:xfrm rot="2700000">
            <a:off x="3789241" y="977873"/>
            <a:ext cx="4621227" cy="4621227"/>
          </a:xfrm>
          <a:prstGeom prst="roundRect">
            <a:avLst>
              <a:gd name="adj" fmla="val 16769"/>
            </a:avLst>
          </a:prstGeom>
          <a:solidFill>
            <a:schemeClr val="accent1">
              <a:alpha val="100000"/>
            </a:schemeClr>
          </a:solidFill>
        </p:spPr>
        <p:txBody>
          <a:bodyPr/>
          <a:lstStyle/>
          <a:p/>
        </p:txBody>
      </p:sp>
      <p:sp>
        <p:nvSpPr>
          <p:cNvPr id="6" name="TextBox 6"/>
          <p:cNvSpPr txBox="1"/>
          <p:nvPr/>
        </p:nvSpPr>
        <p:spPr>
          <a:xfrm>
            <a:off x="4081312" y="881760"/>
            <a:ext cx="4145173" cy="1503638"/>
          </a:xfrm>
          <a:prstGeom prst="rect">
            <a:avLst/>
          </a:prstGeom>
        </p:spPr>
        <p:txBody>
          <a:bodyPr vert="horz" wrap="square" lIns="66008" tIns="33052" rIns="66008" bIns="33052" rtlCol="0" anchor="t" anchorCtr="1">
            <a:normAutofit/>
          </a:bodyPr>
          <a:lstStyle/>
          <a:p>
            <a:pPr algn="ctr">
              <a:lnSpc>
                <a:spcPct val="150000"/>
              </a:lnSpc>
            </a:pPr>
            <a:r>
              <a:rPr lang="en-US" sz="7500" b="1">
                <a:solidFill>
                  <a:srgbClr val="FFFFFF">
                    <a:alpha val="100000"/>
                  </a:srgbClr>
                </a:solidFill>
                <a:latin typeface="Microsoft Yahei"/>
                <a:ea typeface="Microsoft Yahei"/>
                <a:cs typeface="Microsoft Yahei"/>
              </a:rPr>
              <a:t>03</a:t>
            </a:r>
          </a:p>
        </p:txBody>
      </p:sp>
      <p:sp>
        <p:nvSpPr>
          <p:cNvPr id="7" name="TextBox 7"/>
          <p:cNvSpPr txBox="1"/>
          <p:nvPr/>
        </p:nvSpPr>
        <p:spPr>
          <a:xfrm>
            <a:off x="3546545" y="2554662"/>
            <a:ext cx="5098919" cy="1467649"/>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a:solidFill>
                  <a:srgbClr val="FFFFFF">
                    <a:alpha val="100000"/>
                  </a:srgbClr>
                </a:solidFill>
                <a:latin typeface="Microsoft Yahei"/>
                <a:ea typeface="Microsoft Yahei"/>
                <a:cs typeface="Microsoft Yahei"/>
              </a:rPr>
              <a:t>员工培训体系构建</a:t>
            </a:r>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alphaModFix/>
          </a:blip>
          <a:srcRect l="23750" r="23750"/>
          <a:stretch>
            <a:fillRect/>
          </a:stretch>
        </p:blipFill>
        <p:spPr>
          <a:xfrm>
            <a:off x="7092556" y="1559288"/>
            <a:ext cx="4492828" cy="4492828"/>
          </a:xfrm>
          <a:prstGeom prst="roundRect">
            <a:avLst/>
          </a:prstGeom>
        </p:spPr>
      </p:pic>
      <p:sp>
        <p:nvSpPr>
          <p:cNvPr id="3" name="Freeform 3"/>
          <p:cNvSpPr/>
          <p:nvPr/>
        </p:nvSpPr>
        <p:spPr>
          <a:xfrm>
            <a:off x="539110" y="1488377"/>
            <a:ext cx="1511760" cy="1373901"/>
          </a:xfrm>
          <a:custGeom>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txBody>
          <a:bodyPr/>
          <a:lstStyle/>
          <a:p/>
        </p:txBody>
      </p:sp>
      <p:sp>
        <p:nvSpPr>
          <p:cNvPr id="4" name="TextBox 4"/>
          <p:cNvSpPr txBox="1"/>
          <p:nvPr/>
        </p:nvSpPr>
        <p:spPr>
          <a:xfrm>
            <a:off x="739477" y="1370655"/>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alpha val="100000"/>
                  </a:srgbClr>
                </a:solidFill>
                <a:latin typeface="Microsoft Yahei"/>
                <a:ea typeface="Microsoft Yahei"/>
                <a:cs typeface="Microsoft Yahei"/>
              </a:rPr>
              <a:t>1</a:t>
            </a:r>
          </a:p>
        </p:txBody>
      </p:sp>
      <p:sp>
        <p:nvSpPr>
          <p:cNvPr id="5" name="Freeform 5"/>
          <p:cNvSpPr/>
          <p:nvPr/>
        </p:nvSpPr>
        <p:spPr>
          <a:xfrm>
            <a:off x="539110" y="3205847"/>
            <a:ext cx="1511760" cy="1373901"/>
          </a:xfrm>
          <a:custGeom>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txBody>
          <a:bodyPr/>
          <a:lstStyle/>
          <a:p/>
        </p:txBody>
      </p:sp>
      <p:sp>
        <p:nvSpPr>
          <p:cNvPr id="6" name="TextBox 6"/>
          <p:cNvSpPr txBox="1"/>
          <p:nvPr/>
        </p:nvSpPr>
        <p:spPr>
          <a:xfrm>
            <a:off x="739477" y="3088125"/>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alpha val="100000"/>
                  </a:srgbClr>
                </a:solidFill>
                <a:latin typeface="Microsoft Yahei"/>
                <a:ea typeface="Microsoft Yahei"/>
                <a:cs typeface="Microsoft Yahei"/>
              </a:rPr>
              <a:t>2</a:t>
            </a:r>
          </a:p>
        </p:txBody>
      </p:sp>
      <p:sp>
        <p:nvSpPr>
          <p:cNvPr id="7" name="Freeform 7"/>
          <p:cNvSpPr/>
          <p:nvPr/>
        </p:nvSpPr>
        <p:spPr>
          <a:xfrm>
            <a:off x="539110" y="4984278"/>
            <a:ext cx="1511760" cy="1373901"/>
          </a:xfrm>
          <a:custGeom>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txBody>
          <a:bodyPr/>
          <a:lstStyle/>
          <a:p/>
        </p:txBody>
      </p:sp>
      <p:sp>
        <p:nvSpPr>
          <p:cNvPr id="8" name="TextBox 8"/>
          <p:cNvSpPr txBox="1"/>
          <p:nvPr/>
        </p:nvSpPr>
        <p:spPr>
          <a:xfrm>
            <a:off x="739477" y="4866556"/>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alpha val="100000"/>
                  </a:srgbClr>
                </a:solidFill>
                <a:latin typeface="Microsoft Yahei"/>
                <a:ea typeface="Microsoft Yahei"/>
                <a:cs typeface="Microsoft Yahei"/>
              </a:rPr>
              <a:t>3</a:t>
            </a:r>
          </a:p>
        </p:txBody>
      </p:sp>
      <p:sp>
        <p:nvSpPr>
          <p:cNvPr id="9" name="TextBox 9"/>
          <p:cNvSpPr txBox="1"/>
          <p:nvPr/>
        </p:nvSpPr>
        <p:spPr>
          <a:xfrm>
            <a:off x="2248535" y="1715158"/>
            <a:ext cx="4235703"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针对不同岗位，明确员工所需的基本技能和专业知识，确保培训内容与实际工作需求相匹配。</a:t>
            </a:r>
          </a:p>
        </p:txBody>
      </p:sp>
      <p:sp>
        <p:nvSpPr>
          <p:cNvPr id="10" name="TextBox 10"/>
          <p:cNvSpPr txBox="1"/>
          <p:nvPr/>
        </p:nvSpPr>
        <p:spPr>
          <a:xfrm>
            <a:off x="2248535" y="1250513"/>
            <a:ext cx="4219575" cy="62865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分析员工岗位技能需求</a:t>
            </a:r>
          </a:p>
        </p:txBody>
      </p:sp>
      <p:sp>
        <p:nvSpPr>
          <p:cNvPr id="11" name="TextBox 11"/>
          <p:cNvSpPr txBox="1"/>
          <p:nvPr/>
        </p:nvSpPr>
        <p:spPr>
          <a:xfrm>
            <a:off x="2248535" y="3368732"/>
            <a:ext cx="4235703"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通过测试、面试等方式，了解员工在技能、知识、态度等方面的实际水平，为制定个性化的培训计划提供依据。</a:t>
            </a:r>
          </a:p>
        </p:txBody>
      </p:sp>
      <p:sp>
        <p:nvSpPr>
          <p:cNvPr id="12" name="TextBox 12"/>
          <p:cNvSpPr txBox="1"/>
          <p:nvPr/>
        </p:nvSpPr>
        <p:spPr>
          <a:xfrm>
            <a:off x="2248535" y="2928472"/>
            <a:ext cx="4219575" cy="62865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评估员工能力现状</a:t>
            </a:r>
          </a:p>
        </p:txBody>
      </p:sp>
      <p:sp>
        <p:nvSpPr>
          <p:cNvPr id="13" name="TextBox 13"/>
          <p:cNvSpPr txBox="1"/>
          <p:nvPr/>
        </p:nvSpPr>
        <p:spPr>
          <a:xfrm>
            <a:off x="2248535" y="5134585"/>
            <a:ext cx="4235703"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结合乐园发展战略和员工职业生涯规划，明确培训目标，提高员工综合素质和业务能力。</a:t>
            </a:r>
          </a:p>
        </p:txBody>
      </p:sp>
      <p:sp>
        <p:nvSpPr>
          <p:cNvPr id="14" name="TextBox 14"/>
          <p:cNvSpPr txBox="1"/>
          <p:nvPr/>
        </p:nvSpPr>
        <p:spPr>
          <a:xfrm>
            <a:off x="2248535" y="4694325"/>
            <a:ext cx="4219575" cy="62865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确定培训目标</a:t>
            </a:r>
          </a:p>
        </p:txBody>
      </p:sp>
      <p:grpSp>
        <p:nvGrpSpPr>
          <p:cNvPr id="15" name="Group 15"/>
          <p:cNvGrpSpPr/>
          <p:nvPr/>
        </p:nvGrpSpPr>
        <p:grpSpPr>
          <a:xfrm>
            <a:off x="454963" y="93878"/>
            <a:ext cx="10641129" cy="914400"/>
            <a:chOff x="454963" y="93878"/>
            <a:chExt cx="10641129" cy="914400"/>
          </a:xfrm>
        </p:grpSpPr>
        <p:sp>
          <p:nvSpPr>
            <p:cNvPr id="16" name="AutoShape 16"/>
            <p:cNvSpPr/>
            <p:nvPr/>
          </p:nvSpPr>
          <p:spPr>
            <a:xfrm>
              <a:off x="454963" y="331168"/>
              <a:ext cx="84147" cy="84147"/>
            </a:xfrm>
            <a:prstGeom prst="ellipse">
              <a:avLst/>
            </a:prstGeom>
            <a:solidFill>
              <a:schemeClr val="accent1">
                <a:alpha val="100000"/>
              </a:schemeClr>
            </a:solidFill>
          </p:spPr>
          <p:txBody>
            <a:bodyPr/>
            <a:lstStyle/>
            <a:p/>
          </p:txBody>
        </p:sp>
        <p:sp>
          <p:nvSpPr>
            <p:cNvPr id="17" name="AutoShape 17"/>
            <p:cNvSpPr/>
            <p:nvPr/>
          </p:nvSpPr>
          <p:spPr>
            <a:xfrm>
              <a:off x="575049" y="337743"/>
              <a:ext cx="78137" cy="78137"/>
            </a:xfrm>
            <a:prstGeom prst="ellipse">
              <a:avLst/>
            </a:prstGeom>
            <a:solidFill>
              <a:schemeClr val="accent1">
                <a:alpha val="80000"/>
              </a:schemeClr>
            </a:solidFill>
          </p:spPr>
          <p:txBody>
            <a:bodyPr/>
            <a:lstStyle/>
            <a:p/>
          </p:txBody>
        </p:sp>
        <p:sp>
          <p:nvSpPr>
            <p:cNvPr id="18" name="AutoShape 18"/>
            <p:cNvSpPr/>
            <p:nvPr/>
          </p:nvSpPr>
          <p:spPr>
            <a:xfrm>
              <a:off x="689125" y="339460"/>
              <a:ext cx="74704" cy="74704"/>
            </a:xfrm>
            <a:prstGeom prst="ellipse">
              <a:avLst/>
            </a:prstGeom>
            <a:solidFill>
              <a:schemeClr val="accent1">
                <a:alpha val="60000"/>
              </a:schemeClr>
            </a:solidFill>
          </p:spPr>
          <p:txBody>
            <a:bodyPr/>
            <a:lstStyle/>
            <a:p/>
          </p:txBody>
        </p:sp>
        <p:sp>
          <p:nvSpPr>
            <p:cNvPr id="19" name="AutoShape 19"/>
            <p:cNvSpPr/>
            <p:nvPr/>
          </p:nvSpPr>
          <p:spPr>
            <a:xfrm>
              <a:off x="799768" y="348430"/>
              <a:ext cx="69238" cy="69238"/>
            </a:xfrm>
            <a:prstGeom prst="ellipse">
              <a:avLst/>
            </a:prstGeom>
            <a:solidFill>
              <a:schemeClr val="accent1">
                <a:alpha val="40000"/>
              </a:schemeClr>
            </a:solidFill>
          </p:spPr>
          <p:txBody>
            <a:bodyPr/>
            <a:lstStyle/>
            <a:p/>
          </p:txBody>
        </p:sp>
        <p:sp>
          <p:nvSpPr>
            <p:cNvPr id="20" name="AutoShape 20"/>
            <p:cNvSpPr/>
            <p:nvPr/>
          </p:nvSpPr>
          <p:spPr>
            <a:xfrm>
              <a:off x="904945" y="344297"/>
              <a:ext cx="65594" cy="65594"/>
            </a:xfrm>
            <a:prstGeom prst="ellipse">
              <a:avLst/>
            </a:prstGeom>
            <a:solidFill>
              <a:schemeClr val="accent1">
                <a:alpha val="20000"/>
              </a:schemeClr>
            </a:solidFill>
          </p:spPr>
          <p:txBody>
            <a:bodyPr/>
            <a:lstStyle/>
            <a:p/>
          </p:txBody>
        </p:sp>
        <p:sp>
          <p:nvSpPr>
            <p:cNvPr id="21" name="AutoShape 21"/>
            <p:cNvSpPr/>
            <p:nvPr/>
          </p:nvSpPr>
          <p:spPr>
            <a:xfrm>
              <a:off x="454963" y="448942"/>
              <a:ext cx="84147" cy="84147"/>
            </a:xfrm>
            <a:prstGeom prst="ellipse">
              <a:avLst/>
            </a:prstGeom>
            <a:solidFill>
              <a:schemeClr val="accent1">
                <a:alpha val="100000"/>
              </a:schemeClr>
            </a:solidFill>
          </p:spPr>
          <p:txBody>
            <a:bodyPr/>
            <a:lstStyle/>
            <a:p/>
          </p:txBody>
        </p:sp>
        <p:sp>
          <p:nvSpPr>
            <p:cNvPr id="22" name="AutoShape 22"/>
            <p:cNvSpPr/>
            <p:nvPr/>
          </p:nvSpPr>
          <p:spPr>
            <a:xfrm>
              <a:off x="575049" y="455517"/>
              <a:ext cx="78137" cy="78137"/>
            </a:xfrm>
            <a:prstGeom prst="ellipse">
              <a:avLst/>
            </a:prstGeom>
            <a:solidFill>
              <a:schemeClr val="accent1">
                <a:alpha val="80000"/>
              </a:schemeClr>
            </a:solidFill>
          </p:spPr>
          <p:txBody>
            <a:bodyPr/>
            <a:lstStyle/>
            <a:p/>
          </p:txBody>
        </p:sp>
        <p:sp>
          <p:nvSpPr>
            <p:cNvPr id="23" name="AutoShape 23"/>
            <p:cNvSpPr/>
            <p:nvPr/>
          </p:nvSpPr>
          <p:spPr>
            <a:xfrm>
              <a:off x="689125" y="457233"/>
              <a:ext cx="74704" cy="74704"/>
            </a:xfrm>
            <a:prstGeom prst="ellipse">
              <a:avLst/>
            </a:prstGeom>
            <a:solidFill>
              <a:schemeClr val="accent1">
                <a:alpha val="60000"/>
              </a:schemeClr>
            </a:solidFill>
          </p:spPr>
          <p:txBody>
            <a:bodyPr/>
            <a:lstStyle/>
            <a:p/>
          </p:txBody>
        </p:sp>
        <p:sp>
          <p:nvSpPr>
            <p:cNvPr id="24" name="AutoShape 24"/>
            <p:cNvSpPr/>
            <p:nvPr/>
          </p:nvSpPr>
          <p:spPr>
            <a:xfrm>
              <a:off x="799768" y="466203"/>
              <a:ext cx="69238" cy="69238"/>
            </a:xfrm>
            <a:prstGeom prst="ellipse">
              <a:avLst/>
            </a:prstGeom>
            <a:solidFill>
              <a:schemeClr val="accent1">
                <a:alpha val="40000"/>
              </a:schemeClr>
            </a:solidFill>
          </p:spPr>
          <p:txBody>
            <a:bodyPr/>
            <a:lstStyle/>
            <a:p/>
          </p:txBody>
        </p:sp>
        <p:sp>
          <p:nvSpPr>
            <p:cNvPr id="25" name="AutoShape 25"/>
            <p:cNvSpPr/>
            <p:nvPr/>
          </p:nvSpPr>
          <p:spPr>
            <a:xfrm>
              <a:off x="904945" y="462070"/>
              <a:ext cx="65594" cy="65594"/>
            </a:xfrm>
            <a:prstGeom prst="ellipse">
              <a:avLst/>
            </a:prstGeom>
            <a:solidFill>
              <a:schemeClr val="accent1">
                <a:alpha val="20000"/>
              </a:schemeClr>
            </a:solidFill>
          </p:spPr>
          <p:txBody>
            <a:bodyPr/>
            <a:lstStyle/>
            <a:p/>
          </p:txBody>
        </p:sp>
        <p:sp>
          <p:nvSpPr>
            <p:cNvPr id="26" name="AutoShape 26"/>
            <p:cNvSpPr/>
            <p:nvPr/>
          </p:nvSpPr>
          <p:spPr>
            <a:xfrm>
              <a:off x="454963" y="566715"/>
              <a:ext cx="84147" cy="84147"/>
            </a:xfrm>
            <a:prstGeom prst="ellipse">
              <a:avLst/>
            </a:prstGeom>
            <a:solidFill>
              <a:schemeClr val="accent1">
                <a:alpha val="100000"/>
              </a:schemeClr>
            </a:solidFill>
          </p:spPr>
          <p:txBody>
            <a:bodyPr/>
            <a:lstStyle/>
            <a:p/>
          </p:txBody>
        </p:sp>
        <p:sp>
          <p:nvSpPr>
            <p:cNvPr id="27" name="AutoShape 27"/>
            <p:cNvSpPr/>
            <p:nvPr/>
          </p:nvSpPr>
          <p:spPr>
            <a:xfrm>
              <a:off x="575049" y="573291"/>
              <a:ext cx="78137" cy="78137"/>
            </a:xfrm>
            <a:prstGeom prst="ellipse">
              <a:avLst/>
            </a:prstGeom>
            <a:solidFill>
              <a:schemeClr val="accent1">
                <a:alpha val="80000"/>
              </a:schemeClr>
            </a:solidFill>
          </p:spPr>
          <p:txBody>
            <a:bodyPr/>
            <a:lstStyle/>
            <a:p/>
          </p:txBody>
        </p:sp>
        <p:sp>
          <p:nvSpPr>
            <p:cNvPr id="28" name="AutoShape 28"/>
            <p:cNvSpPr/>
            <p:nvPr/>
          </p:nvSpPr>
          <p:spPr>
            <a:xfrm>
              <a:off x="689125" y="575007"/>
              <a:ext cx="74704" cy="74704"/>
            </a:xfrm>
            <a:prstGeom prst="ellipse">
              <a:avLst/>
            </a:prstGeom>
            <a:solidFill>
              <a:schemeClr val="accent1">
                <a:alpha val="60000"/>
              </a:schemeClr>
            </a:solidFill>
          </p:spPr>
          <p:txBody>
            <a:bodyPr/>
            <a:lstStyle/>
            <a:p/>
          </p:txBody>
        </p:sp>
        <p:sp>
          <p:nvSpPr>
            <p:cNvPr id="29" name="AutoShape 29"/>
            <p:cNvSpPr/>
            <p:nvPr/>
          </p:nvSpPr>
          <p:spPr>
            <a:xfrm>
              <a:off x="799768" y="583977"/>
              <a:ext cx="69238" cy="69238"/>
            </a:xfrm>
            <a:prstGeom prst="ellipse">
              <a:avLst/>
            </a:prstGeom>
            <a:solidFill>
              <a:schemeClr val="accent1">
                <a:alpha val="40000"/>
              </a:schemeClr>
            </a:solidFill>
          </p:spPr>
          <p:txBody>
            <a:bodyPr/>
            <a:lstStyle/>
            <a:p/>
          </p:txBody>
        </p:sp>
        <p:sp>
          <p:nvSpPr>
            <p:cNvPr id="30" name="AutoShape 30"/>
            <p:cNvSpPr/>
            <p:nvPr/>
          </p:nvSpPr>
          <p:spPr>
            <a:xfrm>
              <a:off x="904945" y="579844"/>
              <a:ext cx="65594" cy="65594"/>
            </a:xfrm>
            <a:prstGeom prst="ellipse">
              <a:avLst/>
            </a:prstGeom>
            <a:solidFill>
              <a:schemeClr val="accent1">
                <a:alpha val="20000"/>
              </a:schemeClr>
            </a:solidFill>
          </p:spPr>
          <p:txBody>
            <a:bodyPr/>
            <a:lstStyle/>
            <a:p/>
          </p:txBody>
        </p:sp>
        <p:sp>
          <p:nvSpPr>
            <p:cNvPr id="31" name="AutoShape 31"/>
            <p:cNvSpPr/>
            <p:nvPr/>
          </p:nvSpPr>
          <p:spPr>
            <a:xfrm>
              <a:off x="454963" y="684489"/>
              <a:ext cx="84147" cy="84147"/>
            </a:xfrm>
            <a:prstGeom prst="ellipse">
              <a:avLst/>
            </a:prstGeom>
            <a:solidFill>
              <a:schemeClr val="accent1">
                <a:alpha val="100000"/>
              </a:schemeClr>
            </a:solidFill>
          </p:spPr>
          <p:txBody>
            <a:bodyPr/>
            <a:lstStyle/>
            <a:p/>
          </p:txBody>
        </p:sp>
        <p:sp>
          <p:nvSpPr>
            <p:cNvPr id="32" name="AutoShape 32"/>
            <p:cNvSpPr/>
            <p:nvPr/>
          </p:nvSpPr>
          <p:spPr>
            <a:xfrm>
              <a:off x="575049" y="691064"/>
              <a:ext cx="78137" cy="78137"/>
            </a:xfrm>
            <a:prstGeom prst="ellipse">
              <a:avLst/>
            </a:prstGeom>
            <a:solidFill>
              <a:schemeClr val="accent1">
                <a:alpha val="80000"/>
              </a:schemeClr>
            </a:solidFill>
          </p:spPr>
          <p:txBody>
            <a:bodyPr/>
            <a:lstStyle/>
            <a:p/>
          </p:txBody>
        </p:sp>
        <p:sp>
          <p:nvSpPr>
            <p:cNvPr id="33" name="AutoShape 33"/>
            <p:cNvSpPr/>
            <p:nvPr/>
          </p:nvSpPr>
          <p:spPr>
            <a:xfrm>
              <a:off x="689125" y="692781"/>
              <a:ext cx="74704" cy="74704"/>
            </a:xfrm>
            <a:prstGeom prst="ellipse">
              <a:avLst/>
            </a:prstGeom>
            <a:solidFill>
              <a:schemeClr val="accent1">
                <a:alpha val="60000"/>
              </a:schemeClr>
            </a:solidFill>
          </p:spPr>
          <p:txBody>
            <a:bodyPr/>
            <a:lstStyle/>
            <a:p/>
          </p:txBody>
        </p:sp>
        <p:sp>
          <p:nvSpPr>
            <p:cNvPr id="34" name="AutoShape 34"/>
            <p:cNvSpPr/>
            <p:nvPr/>
          </p:nvSpPr>
          <p:spPr>
            <a:xfrm>
              <a:off x="799768" y="701751"/>
              <a:ext cx="69238" cy="69238"/>
            </a:xfrm>
            <a:prstGeom prst="ellipse">
              <a:avLst/>
            </a:prstGeom>
            <a:solidFill>
              <a:schemeClr val="accent1">
                <a:alpha val="40000"/>
              </a:schemeClr>
            </a:solidFill>
          </p:spPr>
          <p:txBody>
            <a:bodyPr/>
            <a:lstStyle/>
            <a:p/>
          </p:txBody>
        </p:sp>
        <p:sp>
          <p:nvSpPr>
            <p:cNvPr id="35" name="AutoShape 35"/>
            <p:cNvSpPr/>
            <p:nvPr/>
          </p:nvSpPr>
          <p:spPr>
            <a:xfrm>
              <a:off x="904945" y="697618"/>
              <a:ext cx="65594" cy="65594"/>
            </a:xfrm>
            <a:prstGeom prst="ellipse">
              <a:avLst/>
            </a:prstGeom>
            <a:solidFill>
              <a:schemeClr val="accent1">
                <a:alpha val="20000"/>
              </a:schemeClr>
            </a:solidFill>
          </p:spPr>
          <p:txBody>
            <a:bodyPr/>
            <a:lstStyle/>
            <a:p/>
          </p:txBody>
        </p:sp>
        <p:sp>
          <p:nvSpPr>
            <p:cNvPr id="36" name="TextBox 36"/>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培训需求分析</a:t>
              </a:r>
            </a:p>
          </p:txBody>
        </p:sp>
      </p:grpSp>
    </p:spTree>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sp>
        <p:nvSpPr>
          <p:cNvPr id="2" name="AutoShape 2"/>
          <p:cNvSpPr/>
          <p:nvPr/>
        </p:nvSpPr>
        <p:spPr>
          <a:xfrm>
            <a:off x="-749579" y="1319127"/>
            <a:ext cx="5106411" cy="5106411"/>
          </a:xfrm>
          <a:prstGeom prst="ellipse">
            <a:avLst/>
          </a:prstGeom>
          <a:solidFill>
            <a:schemeClr val="accent1">
              <a:alpha val="100000"/>
            </a:schemeClr>
          </a:solidFill>
        </p:spPr>
        <p:txBody>
          <a:bodyPr/>
          <a:lstStyle/>
          <a:p/>
        </p:txBody>
      </p:sp>
      <p:pic>
        <p:nvPicPr>
          <p:cNvPr id="3" name="Picture 3"/>
          <p:cNvPicPr>
            <a:picLocks noChangeAspect="1"/>
          </p:cNvPicPr>
          <p:nvPr/>
        </p:nvPicPr>
        <p:blipFill>
          <a:blip r:embed="rId2">
            <a:alphaModFix/>
          </a:blip>
          <a:srcRect l="16667" r="16667"/>
          <a:stretch>
            <a:fillRect/>
          </a:stretch>
        </p:blipFill>
        <p:spPr>
          <a:xfrm>
            <a:off x="-484350" y="1584357"/>
            <a:ext cx="4575952" cy="4575952"/>
          </a:xfrm>
          <a:prstGeom prst="ellipse">
            <a:avLst/>
          </a:prstGeom>
        </p:spPr>
      </p:pic>
      <p:sp>
        <p:nvSpPr>
          <p:cNvPr id="4" name="AutoShape 4"/>
          <p:cNvSpPr/>
          <p:nvPr/>
        </p:nvSpPr>
        <p:spPr>
          <a:xfrm>
            <a:off x="4935912" y="5095961"/>
            <a:ext cx="993758" cy="993758"/>
          </a:xfrm>
          <a:prstGeom prst="ellipse">
            <a:avLst/>
          </a:prstGeom>
          <a:solidFill>
            <a:schemeClr val="accent1">
              <a:alpha val="100000"/>
            </a:schemeClr>
          </a:solidFill>
        </p:spPr>
        <p:txBody>
          <a:bodyPr/>
          <a:lstStyle/>
          <a:p/>
        </p:txBody>
      </p:sp>
      <p:sp>
        <p:nvSpPr>
          <p:cNvPr id="5" name="TextBox 5"/>
          <p:cNvSpPr txBox="1"/>
          <p:nvPr/>
        </p:nvSpPr>
        <p:spPr>
          <a:xfrm>
            <a:off x="4935912" y="5251464"/>
            <a:ext cx="964530" cy="682752"/>
          </a:xfrm>
          <a:prstGeom prst="rect">
            <a:avLst/>
          </a:prstGeom>
        </p:spPr>
        <p:txBody>
          <a:bodyPr vert="horz" wrap="square" lIns="123825" tIns="123825" rIns="57150" bIns="123825" rtlCol="0" anchor="t" anchorCtr="0">
            <a:spAutoFit/>
          </a:bodyPr>
          <a:lstStyle/>
          <a:p>
            <a:pPr algn="ctr">
              <a:lnSpc>
                <a:spcPct val="120000"/>
              </a:lnSpc>
            </a:pPr>
            <a:r>
              <a:rPr lang="en-US" sz="2325" b="1">
                <a:solidFill>
                  <a:srgbClr val="FFFFFF">
                    <a:alpha val="100000"/>
                  </a:srgbClr>
                </a:solidFill>
                <a:latin typeface="Microsoft Yahei"/>
                <a:ea typeface="Microsoft Yahei"/>
                <a:cs typeface="Microsoft Yahei"/>
              </a:rPr>
              <a:t>03</a:t>
            </a:r>
          </a:p>
        </p:txBody>
      </p:sp>
      <p:sp>
        <p:nvSpPr>
          <p:cNvPr id="6" name="TextBox 6"/>
          <p:cNvSpPr txBox="1"/>
          <p:nvPr/>
        </p:nvSpPr>
        <p:spPr>
          <a:xfrm>
            <a:off x="6074571" y="4851539"/>
            <a:ext cx="5683179" cy="73152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强化课程互动性</a:t>
            </a:r>
          </a:p>
        </p:txBody>
      </p:sp>
      <p:sp>
        <p:nvSpPr>
          <p:cNvPr id="7" name="TextBox 7"/>
          <p:cNvSpPr txBox="1"/>
          <p:nvPr/>
        </p:nvSpPr>
        <p:spPr>
          <a:xfrm>
            <a:off x="6074571" y="5341007"/>
            <a:ext cx="5486256" cy="97536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通过小组讨论、角色扮演、游戏互动等方式，增强课程的趣味性和互动性，提高员工的学习积极性和参与度。</a:t>
            </a:r>
          </a:p>
        </p:txBody>
      </p:sp>
      <p:sp>
        <p:nvSpPr>
          <p:cNvPr id="8" name="AutoShape 8"/>
          <p:cNvSpPr/>
          <p:nvPr/>
        </p:nvSpPr>
        <p:spPr>
          <a:xfrm>
            <a:off x="4935912" y="1819581"/>
            <a:ext cx="993758" cy="993758"/>
          </a:xfrm>
          <a:prstGeom prst="ellipse">
            <a:avLst/>
          </a:prstGeom>
          <a:solidFill>
            <a:schemeClr val="accent1">
              <a:alpha val="100000"/>
            </a:schemeClr>
          </a:solidFill>
        </p:spPr>
        <p:txBody>
          <a:bodyPr/>
          <a:lstStyle/>
          <a:p/>
        </p:txBody>
      </p:sp>
      <p:sp>
        <p:nvSpPr>
          <p:cNvPr id="9" name="TextBox 9"/>
          <p:cNvSpPr txBox="1"/>
          <p:nvPr/>
        </p:nvSpPr>
        <p:spPr>
          <a:xfrm>
            <a:off x="4935912" y="1975084"/>
            <a:ext cx="964530" cy="682752"/>
          </a:xfrm>
          <a:prstGeom prst="rect">
            <a:avLst/>
          </a:prstGeom>
        </p:spPr>
        <p:txBody>
          <a:bodyPr vert="horz" wrap="square" lIns="123825" tIns="123825" rIns="57150" bIns="123825" rtlCol="0" anchor="ctr" anchorCtr="0">
            <a:spAutoFit/>
          </a:bodyPr>
          <a:lstStyle/>
          <a:p>
            <a:pPr algn="ctr">
              <a:lnSpc>
                <a:spcPct val="120000"/>
              </a:lnSpc>
            </a:pPr>
            <a:r>
              <a:rPr lang="en-US" sz="2325" b="1">
                <a:solidFill>
                  <a:srgbClr val="FFFFFF">
                    <a:alpha val="100000"/>
                  </a:srgbClr>
                </a:solidFill>
                <a:latin typeface="Microsoft Yahei"/>
                <a:ea typeface="Microsoft Yahei"/>
                <a:cs typeface="Microsoft Yahei"/>
              </a:rPr>
              <a:t>01</a:t>
            </a:r>
          </a:p>
        </p:txBody>
      </p:sp>
      <p:sp>
        <p:nvSpPr>
          <p:cNvPr id="10" name="TextBox 10"/>
          <p:cNvSpPr txBox="1"/>
          <p:nvPr/>
        </p:nvSpPr>
        <p:spPr>
          <a:xfrm>
            <a:off x="6074571" y="1538583"/>
            <a:ext cx="5683179" cy="73152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设计多元化课程</a:t>
            </a:r>
          </a:p>
        </p:txBody>
      </p:sp>
      <p:sp>
        <p:nvSpPr>
          <p:cNvPr id="11" name="TextBox 11"/>
          <p:cNvSpPr txBox="1"/>
          <p:nvPr/>
        </p:nvSpPr>
        <p:spPr>
          <a:xfrm>
            <a:off x="6074571" y="2003667"/>
            <a:ext cx="5486256" cy="97536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针对员工不同的学习需求和兴趣爱好，设计包括理论讲解、案例分析、实践操作等多元化的培训课程。</a:t>
            </a:r>
          </a:p>
        </p:txBody>
      </p:sp>
      <p:sp>
        <p:nvSpPr>
          <p:cNvPr id="12" name="AutoShape 12"/>
          <p:cNvSpPr/>
          <p:nvPr/>
        </p:nvSpPr>
        <p:spPr>
          <a:xfrm>
            <a:off x="4935912" y="3457771"/>
            <a:ext cx="993758" cy="993758"/>
          </a:xfrm>
          <a:prstGeom prst="ellipse">
            <a:avLst/>
          </a:prstGeom>
          <a:solidFill>
            <a:schemeClr val="accent1">
              <a:alpha val="100000"/>
            </a:schemeClr>
          </a:solidFill>
        </p:spPr>
        <p:txBody>
          <a:bodyPr/>
          <a:lstStyle/>
          <a:p/>
        </p:txBody>
      </p:sp>
      <p:sp>
        <p:nvSpPr>
          <p:cNvPr id="13" name="TextBox 13"/>
          <p:cNvSpPr txBox="1"/>
          <p:nvPr/>
        </p:nvSpPr>
        <p:spPr>
          <a:xfrm>
            <a:off x="4935912" y="3613274"/>
            <a:ext cx="964530" cy="682752"/>
          </a:xfrm>
          <a:prstGeom prst="rect">
            <a:avLst/>
          </a:prstGeom>
        </p:spPr>
        <p:txBody>
          <a:bodyPr vert="horz" wrap="square" lIns="123825" tIns="123825" rIns="57150" bIns="123825" rtlCol="0" anchor="t" anchorCtr="0">
            <a:spAutoFit/>
          </a:bodyPr>
          <a:lstStyle/>
          <a:p>
            <a:pPr algn="ctr">
              <a:lnSpc>
                <a:spcPct val="120000"/>
              </a:lnSpc>
            </a:pPr>
            <a:r>
              <a:rPr lang="en-US" sz="2325" b="1">
                <a:solidFill>
                  <a:srgbClr val="FFFFFF">
                    <a:alpha val="100000"/>
                  </a:srgbClr>
                </a:solidFill>
                <a:latin typeface="Microsoft Yahei"/>
                <a:ea typeface="Microsoft Yahei"/>
                <a:cs typeface="Microsoft Yahei"/>
              </a:rPr>
              <a:t>02</a:t>
            </a:r>
          </a:p>
        </p:txBody>
      </p:sp>
      <p:sp>
        <p:nvSpPr>
          <p:cNvPr id="14" name="TextBox 14"/>
          <p:cNvSpPr txBox="1"/>
          <p:nvPr/>
        </p:nvSpPr>
        <p:spPr>
          <a:xfrm>
            <a:off x="6074571" y="3188965"/>
            <a:ext cx="5683179" cy="73152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注重课程更新与优化</a:t>
            </a:r>
          </a:p>
        </p:txBody>
      </p:sp>
      <p:sp>
        <p:nvSpPr>
          <p:cNvPr id="15" name="TextBox 15"/>
          <p:cNvSpPr txBox="1"/>
          <p:nvPr/>
        </p:nvSpPr>
        <p:spPr>
          <a:xfrm>
            <a:off x="6074571" y="3666241"/>
            <a:ext cx="5486256" cy="97536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根据行业发展动态和乐园运营需求，不断更新和优化课程内容，确保培训内容的时效性和实用性。</a:t>
            </a:r>
          </a:p>
        </p:txBody>
      </p:sp>
      <p:grpSp>
        <p:nvGrpSpPr>
          <p:cNvPr id="16" name="Group 16"/>
          <p:cNvGrpSpPr/>
          <p:nvPr/>
        </p:nvGrpSpPr>
        <p:grpSpPr>
          <a:xfrm>
            <a:off x="454963" y="93878"/>
            <a:ext cx="10641129" cy="914400"/>
            <a:chOff x="454963" y="93878"/>
            <a:chExt cx="10641129" cy="914400"/>
          </a:xfrm>
        </p:grpSpPr>
        <p:sp>
          <p:nvSpPr>
            <p:cNvPr id="17" name="AutoShape 17"/>
            <p:cNvSpPr/>
            <p:nvPr/>
          </p:nvSpPr>
          <p:spPr>
            <a:xfrm>
              <a:off x="454963" y="331168"/>
              <a:ext cx="84147" cy="84147"/>
            </a:xfrm>
            <a:prstGeom prst="ellipse">
              <a:avLst/>
            </a:prstGeom>
            <a:solidFill>
              <a:schemeClr val="accent1">
                <a:alpha val="100000"/>
              </a:schemeClr>
            </a:solidFill>
          </p:spPr>
          <p:txBody>
            <a:bodyPr/>
            <a:lstStyle/>
            <a:p/>
          </p:txBody>
        </p:sp>
        <p:sp>
          <p:nvSpPr>
            <p:cNvPr id="18" name="AutoShape 18"/>
            <p:cNvSpPr/>
            <p:nvPr/>
          </p:nvSpPr>
          <p:spPr>
            <a:xfrm>
              <a:off x="575049" y="337743"/>
              <a:ext cx="78137" cy="78137"/>
            </a:xfrm>
            <a:prstGeom prst="ellipse">
              <a:avLst/>
            </a:prstGeom>
            <a:solidFill>
              <a:schemeClr val="accent1">
                <a:alpha val="80000"/>
              </a:schemeClr>
            </a:solidFill>
          </p:spPr>
          <p:txBody>
            <a:bodyPr/>
            <a:lstStyle/>
            <a:p/>
          </p:txBody>
        </p:sp>
        <p:sp>
          <p:nvSpPr>
            <p:cNvPr id="19" name="AutoShape 19"/>
            <p:cNvSpPr/>
            <p:nvPr/>
          </p:nvSpPr>
          <p:spPr>
            <a:xfrm>
              <a:off x="689125" y="339460"/>
              <a:ext cx="74704" cy="74704"/>
            </a:xfrm>
            <a:prstGeom prst="ellipse">
              <a:avLst/>
            </a:prstGeom>
            <a:solidFill>
              <a:schemeClr val="accent1">
                <a:alpha val="60000"/>
              </a:schemeClr>
            </a:solidFill>
          </p:spPr>
          <p:txBody>
            <a:bodyPr/>
            <a:lstStyle/>
            <a:p/>
          </p:txBody>
        </p:sp>
        <p:sp>
          <p:nvSpPr>
            <p:cNvPr id="20" name="AutoShape 20"/>
            <p:cNvSpPr/>
            <p:nvPr/>
          </p:nvSpPr>
          <p:spPr>
            <a:xfrm>
              <a:off x="799768" y="348430"/>
              <a:ext cx="69238" cy="69238"/>
            </a:xfrm>
            <a:prstGeom prst="ellipse">
              <a:avLst/>
            </a:prstGeom>
            <a:solidFill>
              <a:schemeClr val="accent1">
                <a:alpha val="40000"/>
              </a:schemeClr>
            </a:solidFill>
          </p:spPr>
          <p:txBody>
            <a:bodyPr/>
            <a:lstStyle/>
            <a:p/>
          </p:txBody>
        </p:sp>
        <p:sp>
          <p:nvSpPr>
            <p:cNvPr id="21" name="AutoShape 21"/>
            <p:cNvSpPr/>
            <p:nvPr/>
          </p:nvSpPr>
          <p:spPr>
            <a:xfrm>
              <a:off x="904945" y="344297"/>
              <a:ext cx="65594" cy="65594"/>
            </a:xfrm>
            <a:prstGeom prst="ellipse">
              <a:avLst/>
            </a:prstGeom>
            <a:solidFill>
              <a:schemeClr val="accent1">
                <a:alpha val="20000"/>
              </a:schemeClr>
            </a:solidFill>
          </p:spPr>
          <p:txBody>
            <a:bodyPr/>
            <a:lstStyle/>
            <a:p/>
          </p:txBody>
        </p:sp>
        <p:sp>
          <p:nvSpPr>
            <p:cNvPr id="22" name="AutoShape 22"/>
            <p:cNvSpPr/>
            <p:nvPr/>
          </p:nvSpPr>
          <p:spPr>
            <a:xfrm>
              <a:off x="454963" y="448942"/>
              <a:ext cx="84147" cy="84147"/>
            </a:xfrm>
            <a:prstGeom prst="ellipse">
              <a:avLst/>
            </a:prstGeom>
            <a:solidFill>
              <a:schemeClr val="accent1">
                <a:alpha val="100000"/>
              </a:schemeClr>
            </a:solidFill>
          </p:spPr>
          <p:txBody>
            <a:bodyPr/>
            <a:lstStyle/>
            <a:p/>
          </p:txBody>
        </p:sp>
        <p:sp>
          <p:nvSpPr>
            <p:cNvPr id="23" name="AutoShape 23"/>
            <p:cNvSpPr/>
            <p:nvPr/>
          </p:nvSpPr>
          <p:spPr>
            <a:xfrm>
              <a:off x="575049" y="455517"/>
              <a:ext cx="78137" cy="78137"/>
            </a:xfrm>
            <a:prstGeom prst="ellipse">
              <a:avLst/>
            </a:prstGeom>
            <a:solidFill>
              <a:schemeClr val="accent1">
                <a:alpha val="80000"/>
              </a:schemeClr>
            </a:solidFill>
          </p:spPr>
          <p:txBody>
            <a:bodyPr/>
            <a:lstStyle/>
            <a:p/>
          </p:txBody>
        </p:sp>
        <p:sp>
          <p:nvSpPr>
            <p:cNvPr id="24" name="AutoShape 24"/>
            <p:cNvSpPr/>
            <p:nvPr/>
          </p:nvSpPr>
          <p:spPr>
            <a:xfrm>
              <a:off x="689125" y="457233"/>
              <a:ext cx="74704" cy="74704"/>
            </a:xfrm>
            <a:prstGeom prst="ellipse">
              <a:avLst/>
            </a:prstGeom>
            <a:solidFill>
              <a:schemeClr val="accent1">
                <a:alpha val="60000"/>
              </a:schemeClr>
            </a:solidFill>
          </p:spPr>
          <p:txBody>
            <a:bodyPr/>
            <a:lstStyle/>
            <a:p/>
          </p:txBody>
        </p:sp>
        <p:sp>
          <p:nvSpPr>
            <p:cNvPr id="25" name="AutoShape 25"/>
            <p:cNvSpPr/>
            <p:nvPr/>
          </p:nvSpPr>
          <p:spPr>
            <a:xfrm>
              <a:off x="799768" y="466203"/>
              <a:ext cx="69238" cy="69238"/>
            </a:xfrm>
            <a:prstGeom prst="ellipse">
              <a:avLst/>
            </a:prstGeom>
            <a:solidFill>
              <a:schemeClr val="accent1">
                <a:alpha val="40000"/>
              </a:schemeClr>
            </a:solidFill>
          </p:spPr>
          <p:txBody>
            <a:bodyPr/>
            <a:lstStyle/>
            <a:p/>
          </p:txBody>
        </p:sp>
        <p:sp>
          <p:nvSpPr>
            <p:cNvPr id="26" name="AutoShape 26"/>
            <p:cNvSpPr/>
            <p:nvPr/>
          </p:nvSpPr>
          <p:spPr>
            <a:xfrm>
              <a:off x="904945" y="462070"/>
              <a:ext cx="65594" cy="65594"/>
            </a:xfrm>
            <a:prstGeom prst="ellipse">
              <a:avLst/>
            </a:prstGeom>
            <a:solidFill>
              <a:schemeClr val="accent1">
                <a:alpha val="20000"/>
              </a:schemeClr>
            </a:solidFill>
          </p:spPr>
          <p:txBody>
            <a:bodyPr/>
            <a:lstStyle/>
            <a:p/>
          </p:txBody>
        </p:sp>
        <p:sp>
          <p:nvSpPr>
            <p:cNvPr id="27" name="AutoShape 27"/>
            <p:cNvSpPr/>
            <p:nvPr/>
          </p:nvSpPr>
          <p:spPr>
            <a:xfrm>
              <a:off x="454963" y="566715"/>
              <a:ext cx="84147" cy="84147"/>
            </a:xfrm>
            <a:prstGeom prst="ellipse">
              <a:avLst/>
            </a:prstGeom>
            <a:solidFill>
              <a:schemeClr val="accent1">
                <a:alpha val="100000"/>
              </a:schemeClr>
            </a:solidFill>
          </p:spPr>
          <p:txBody>
            <a:bodyPr/>
            <a:lstStyle/>
            <a:p/>
          </p:txBody>
        </p:sp>
        <p:sp>
          <p:nvSpPr>
            <p:cNvPr id="28" name="AutoShape 28"/>
            <p:cNvSpPr/>
            <p:nvPr/>
          </p:nvSpPr>
          <p:spPr>
            <a:xfrm>
              <a:off x="575049" y="573291"/>
              <a:ext cx="78137" cy="78137"/>
            </a:xfrm>
            <a:prstGeom prst="ellipse">
              <a:avLst/>
            </a:prstGeom>
            <a:solidFill>
              <a:schemeClr val="accent1">
                <a:alpha val="80000"/>
              </a:schemeClr>
            </a:solidFill>
          </p:spPr>
          <p:txBody>
            <a:bodyPr/>
            <a:lstStyle/>
            <a:p/>
          </p:txBody>
        </p:sp>
        <p:sp>
          <p:nvSpPr>
            <p:cNvPr id="29" name="AutoShape 29"/>
            <p:cNvSpPr/>
            <p:nvPr/>
          </p:nvSpPr>
          <p:spPr>
            <a:xfrm>
              <a:off x="689125" y="575007"/>
              <a:ext cx="74704" cy="74704"/>
            </a:xfrm>
            <a:prstGeom prst="ellipse">
              <a:avLst/>
            </a:prstGeom>
            <a:solidFill>
              <a:schemeClr val="accent1">
                <a:alpha val="60000"/>
              </a:schemeClr>
            </a:solidFill>
          </p:spPr>
          <p:txBody>
            <a:bodyPr/>
            <a:lstStyle/>
            <a:p/>
          </p:txBody>
        </p:sp>
        <p:sp>
          <p:nvSpPr>
            <p:cNvPr id="30" name="AutoShape 30"/>
            <p:cNvSpPr/>
            <p:nvPr/>
          </p:nvSpPr>
          <p:spPr>
            <a:xfrm>
              <a:off x="799768" y="583977"/>
              <a:ext cx="69238" cy="69238"/>
            </a:xfrm>
            <a:prstGeom prst="ellipse">
              <a:avLst/>
            </a:prstGeom>
            <a:solidFill>
              <a:schemeClr val="accent1">
                <a:alpha val="40000"/>
              </a:schemeClr>
            </a:solidFill>
          </p:spPr>
          <p:txBody>
            <a:bodyPr/>
            <a:lstStyle/>
            <a:p/>
          </p:txBody>
        </p:sp>
        <p:sp>
          <p:nvSpPr>
            <p:cNvPr id="31" name="AutoShape 31"/>
            <p:cNvSpPr/>
            <p:nvPr/>
          </p:nvSpPr>
          <p:spPr>
            <a:xfrm>
              <a:off x="904945" y="579844"/>
              <a:ext cx="65594" cy="65594"/>
            </a:xfrm>
            <a:prstGeom prst="ellipse">
              <a:avLst/>
            </a:prstGeom>
            <a:solidFill>
              <a:schemeClr val="accent1">
                <a:alpha val="20000"/>
              </a:schemeClr>
            </a:solidFill>
          </p:spPr>
          <p:txBody>
            <a:bodyPr/>
            <a:lstStyle/>
            <a:p/>
          </p:txBody>
        </p:sp>
        <p:sp>
          <p:nvSpPr>
            <p:cNvPr id="32" name="AutoShape 32"/>
            <p:cNvSpPr/>
            <p:nvPr/>
          </p:nvSpPr>
          <p:spPr>
            <a:xfrm>
              <a:off x="454963" y="684489"/>
              <a:ext cx="84147" cy="84147"/>
            </a:xfrm>
            <a:prstGeom prst="ellipse">
              <a:avLst/>
            </a:prstGeom>
            <a:solidFill>
              <a:schemeClr val="accent1">
                <a:alpha val="100000"/>
              </a:schemeClr>
            </a:solidFill>
          </p:spPr>
          <p:txBody>
            <a:bodyPr/>
            <a:lstStyle/>
            <a:p/>
          </p:txBody>
        </p:sp>
        <p:sp>
          <p:nvSpPr>
            <p:cNvPr id="33" name="AutoShape 33"/>
            <p:cNvSpPr/>
            <p:nvPr/>
          </p:nvSpPr>
          <p:spPr>
            <a:xfrm>
              <a:off x="575049" y="691064"/>
              <a:ext cx="78137" cy="78137"/>
            </a:xfrm>
            <a:prstGeom prst="ellipse">
              <a:avLst/>
            </a:prstGeom>
            <a:solidFill>
              <a:schemeClr val="accent1">
                <a:alpha val="80000"/>
              </a:schemeClr>
            </a:solidFill>
          </p:spPr>
          <p:txBody>
            <a:bodyPr/>
            <a:lstStyle/>
            <a:p/>
          </p:txBody>
        </p:sp>
        <p:sp>
          <p:nvSpPr>
            <p:cNvPr id="34" name="AutoShape 34"/>
            <p:cNvSpPr/>
            <p:nvPr/>
          </p:nvSpPr>
          <p:spPr>
            <a:xfrm>
              <a:off x="689125" y="692781"/>
              <a:ext cx="74704" cy="74704"/>
            </a:xfrm>
            <a:prstGeom prst="ellipse">
              <a:avLst/>
            </a:prstGeom>
            <a:solidFill>
              <a:schemeClr val="accent1">
                <a:alpha val="60000"/>
              </a:schemeClr>
            </a:solidFill>
          </p:spPr>
          <p:txBody>
            <a:bodyPr/>
            <a:lstStyle/>
            <a:p/>
          </p:txBody>
        </p:sp>
        <p:sp>
          <p:nvSpPr>
            <p:cNvPr id="35" name="AutoShape 35"/>
            <p:cNvSpPr/>
            <p:nvPr/>
          </p:nvSpPr>
          <p:spPr>
            <a:xfrm>
              <a:off x="799768" y="701751"/>
              <a:ext cx="69238" cy="69238"/>
            </a:xfrm>
            <a:prstGeom prst="ellipse">
              <a:avLst/>
            </a:prstGeom>
            <a:solidFill>
              <a:schemeClr val="accent1">
                <a:alpha val="40000"/>
              </a:schemeClr>
            </a:solidFill>
          </p:spPr>
          <p:txBody>
            <a:bodyPr/>
            <a:lstStyle/>
            <a:p/>
          </p:txBody>
        </p:sp>
        <p:sp>
          <p:nvSpPr>
            <p:cNvPr id="36" name="AutoShape 36"/>
            <p:cNvSpPr/>
            <p:nvPr/>
          </p:nvSpPr>
          <p:spPr>
            <a:xfrm>
              <a:off x="904945" y="697618"/>
              <a:ext cx="65594" cy="65594"/>
            </a:xfrm>
            <a:prstGeom prst="ellipse">
              <a:avLst/>
            </a:prstGeom>
            <a:solidFill>
              <a:schemeClr val="accent1">
                <a:alpha val="20000"/>
              </a:schemeClr>
            </a:solidFill>
          </p:spPr>
          <p:txBody>
            <a:bodyPr/>
            <a:lstStyle/>
            <a:p/>
          </p:txBody>
        </p:sp>
        <p:sp>
          <p:nvSpPr>
            <p:cNvPr id="37" name="TextBox 3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培训课程设计</a:t>
              </a:r>
            </a:p>
          </p:txBody>
        </p:sp>
      </p:grpSp>
    </p:spTree>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rcRect l="16667" r="16667"/>
          <a:stretch>
            <a:fillRect/>
          </a:stretch>
        </p:blipFill>
        <p:spPr>
          <a:xfrm>
            <a:off x="454963" y="1569535"/>
            <a:ext cx="4219249" cy="4219249"/>
          </a:xfrm>
          <a:prstGeom prst="ellipse">
            <a:avLst/>
          </a:prstGeom>
        </p:spPr>
      </p:pic>
      <p:grpSp>
        <p:nvGrpSpPr>
          <p:cNvPr id="3" name="Group 3"/>
          <p:cNvGrpSpPr/>
          <p:nvPr/>
        </p:nvGrpSpPr>
        <p:grpSpPr>
          <a:xfrm>
            <a:off x="5163133" y="1294832"/>
            <a:ext cx="6264882" cy="1468186"/>
            <a:chOff x="5163133" y="1294832"/>
            <a:chExt cx="6264882" cy="1468186"/>
          </a:xfrm>
        </p:grpSpPr>
        <p:sp>
          <p:nvSpPr>
            <p:cNvPr id="4" name="AutoShape 4"/>
            <p:cNvSpPr/>
            <p:nvPr/>
          </p:nvSpPr>
          <p:spPr>
            <a:xfrm>
              <a:off x="5328795" y="1294832"/>
              <a:ext cx="6099220" cy="1468186"/>
            </a:xfrm>
            <a:prstGeom prst="rect">
              <a:avLst/>
            </a:prstGeom>
            <a:solidFill>
              <a:schemeClr val="accent2">
                <a:alpha val="100000"/>
              </a:schemeClr>
            </a:solidFill>
          </p:spPr>
          <p:txBody>
            <a:bodyPr/>
            <a:lstStyle/>
            <a:p/>
          </p:txBody>
        </p:sp>
        <p:sp>
          <p:nvSpPr>
            <p:cNvPr id="5" name="TextBox 5"/>
            <p:cNvSpPr txBox="1"/>
            <p:nvPr/>
          </p:nvSpPr>
          <p:spPr>
            <a:xfrm>
              <a:off x="5632910" y="1424361"/>
              <a:ext cx="3055242" cy="398526"/>
            </a:xfrm>
            <a:prstGeom prst="rect">
              <a:avLst/>
            </a:prstGeom>
          </p:spPr>
          <p:txBody>
            <a:bodyPr vert="horz" wrap="square" lIns="114300" tIns="57150" rIns="114300" bIns="57150" rtlCol="0" anchor="t" anchorCtr="0">
              <a:spAutoFit/>
            </a:bodyPr>
            <a:lstStyle/>
            <a:p>
              <a:pPr>
                <a:lnSpc>
                  <a:spcPct val="77000"/>
                </a:lnSpc>
                <a:spcBef>
                  <a:spcPts val="450"/>
                </a:spcBef>
              </a:pPr>
              <a:r>
                <a:rPr lang="en-US" sz="2325" b="1">
                  <a:solidFill>
                    <a:srgbClr val="FFFFFF">
                      <a:alpha val="100000"/>
                    </a:srgbClr>
                  </a:solidFill>
                  <a:latin typeface="Microsoft Yahei"/>
                  <a:ea typeface="Microsoft Yahei"/>
                  <a:cs typeface="Microsoft Yahei"/>
                </a:rPr>
                <a:t>选拔优秀内训师</a:t>
              </a:r>
            </a:p>
          </p:txBody>
        </p:sp>
        <p:sp>
          <p:nvSpPr>
            <p:cNvPr id="6" name="TextBox 6"/>
            <p:cNvSpPr txBox="1"/>
            <p:nvPr/>
          </p:nvSpPr>
          <p:spPr>
            <a:xfrm>
              <a:off x="5632910" y="1910708"/>
              <a:ext cx="5568066"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从乐园内部选拔具有丰富实践经验和良好表达能力的员工担任内训师，负责部分课程的讲授和辅导。</a:t>
              </a:r>
            </a:p>
          </p:txBody>
        </p:sp>
        <p:sp>
          <p:nvSpPr>
            <p:cNvPr id="7" name="AutoShape 7"/>
            <p:cNvSpPr/>
            <p:nvPr/>
          </p:nvSpPr>
          <p:spPr>
            <a:xfrm>
              <a:off x="5163133" y="1294832"/>
              <a:ext cx="165663" cy="1468186"/>
            </a:xfrm>
            <a:prstGeom prst="rect">
              <a:avLst/>
            </a:prstGeom>
            <a:solidFill>
              <a:schemeClr val="accent1">
                <a:alpha val="100000"/>
              </a:schemeClr>
            </a:solidFill>
          </p:spPr>
          <p:txBody>
            <a:bodyPr/>
            <a:lstStyle/>
            <a:p/>
          </p:txBody>
        </p:sp>
      </p:grpSp>
      <p:grpSp>
        <p:nvGrpSpPr>
          <p:cNvPr id="8" name="Group 8"/>
          <p:cNvGrpSpPr/>
          <p:nvPr/>
        </p:nvGrpSpPr>
        <p:grpSpPr>
          <a:xfrm>
            <a:off x="5163133" y="2945066"/>
            <a:ext cx="6264882" cy="1468186"/>
            <a:chOff x="5163133" y="2945066"/>
            <a:chExt cx="6264882" cy="1468186"/>
          </a:xfrm>
        </p:grpSpPr>
        <p:sp>
          <p:nvSpPr>
            <p:cNvPr id="9" name="AutoShape 9"/>
            <p:cNvSpPr/>
            <p:nvPr/>
          </p:nvSpPr>
          <p:spPr>
            <a:xfrm>
              <a:off x="5328795" y="2945066"/>
              <a:ext cx="6099220" cy="1468186"/>
            </a:xfrm>
            <a:prstGeom prst="rect">
              <a:avLst/>
            </a:prstGeom>
            <a:solidFill>
              <a:schemeClr val="accent2">
                <a:alpha val="100000"/>
              </a:schemeClr>
            </a:solidFill>
          </p:spPr>
          <p:txBody>
            <a:bodyPr/>
            <a:lstStyle/>
            <a:p/>
          </p:txBody>
        </p:sp>
        <p:sp>
          <p:nvSpPr>
            <p:cNvPr id="10" name="TextBox 10"/>
            <p:cNvSpPr txBox="1"/>
            <p:nvPr/>
          </p:nvSpPr>
          <p:spPr>
            <a:xfrm>
              <a:off x="5632910" y="3074595"/>
              <a:ext cx="3055242" cy="398526"/>
            </a:xfrm>
            <a:prstGeom prst="rect">
              <a:avLst/>
            </a:prstGeom>
          </p:spPr>
          <p:txBody>
            <a:bodyPr vert="horz" wrap="square" lIns="114300" tIns="57150" rIns="114300" bIns="57150" rtlCol="0" anchor="t" anchorCtr="0">
              <a:spAutoFit/>
            </a:bodyPr>
            <a:lstStyle/>
            <a:p>
              <a:pPr>
                <a:lnSpc>
                  <a:spcPct val="77000"/>
                </a:lnSpc>
                <a:spcBef>
                  <a:spcPts val="450"/>
                </a:spcBef>
              </a:pPr>
              <a:r>
                <a:rPr lang="en-US" sz="2325" b="1">
                  <a:solidFill>
                    <a:srgbClr val="FFFFFF">
                      <a:alpha val="100000"/>
                    </a:srgbClr>
                  </a:solidFill>
                  <a:latin typeface="Microsoft Yahei"/>
                  <a:ea typeface="Microsoft Yahei"/>
                  <a:cs typeface="Microsoft Yahei"/>
                </a:rPr>
                <a:t>引进外部专家</a:t>
              </a:r>
            </a:p>
          </p:txBody>
        </p:sp>
        <p:sp>
          <p:nvSpPr>
            <p:cNvPr id="11" name="TextBox 11"/>
            <p:cNvSpPr txBox="1"/>
            <p:nvPr/>
          </p:nvSpPr>
          <p:spPr>
            <a:xfrm>
              <a:off x="5632910" y="3560941"/>
              <a:ext cx="5568066"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针对乐园运营中的难点问题和新技术应用，引进外部专家进行授课和指导，拓宽员工的视野和知识面。</a:t>
              </a:r>
            </a:p>
          </p:txBody>
        </p:sp>
        <p:sp>
          <p:nvSpPr>
            <p:cNvPr id="12" name="AutoShape 12"/>
            <p:cNvSpPr/>
            <p:nvPr/>
          </p:nvSpPr>
          <p:spPr>
            <a:xfrm>
              <a:off x="5163133" y="2945066"/>
              <a:ext cx="165663" cy="1468186"/>
            </a:xfrm>
            <a:prstGeom prst="rect">
              <a:avLst/>
            </a:prstGeom>
            <a:solidFill>
              <a:schemeClr val="accent1">
                <a:alpha val="100000"/>
              </a:schemeClr>
            </a:solidFill>
          </p:spPr>
          <p:txBody>
            <a:bodyPr/>
            <a:lstStyle/>
            <a:p/>
          </p:txBody>
        </p:sp>
      </p:grpSp>
      <p:grpSp>
        <p:nvGrpSpPr>
          <p:cNvPr id="13" name="Group 13"/>
          <p:cNvGrpSpPr/>
          <p:nvPr/>
        </p:nvGrpSpPr>
        <p:grpSpPr>
          <a:xfrm>
            <a:off x="5163133" y="4595300"/>
            <a:ext cx="6264882" cy="1468186"/>
            <a:chOff x="5163133" y="4595300"/>
            <a:chExt cx="6264882" cy="1468186"/>
          </a:xfrm>
        </p:grpSpPr>
        <p:sp>
          <p:nvSpPr>
            <p:cNvPr id="14" name="AutoShape 14"/>
            <p:cNvSpPr/>
            <p:nvPr/>
          </p:nvSpPr>
          <p:spPr>
            <a:xfrm>
              <a:off x="5328795" y="4595300"/>
              <a:ext cx="6099220" cy="1468186"/>
            </a:xfrm>
            <a:prstGeom prst="rect">
              <a:avLst/>
            </a:prstGeom>
            <a:solidFill>
              <a:schemeClr val="accent2">
                <a:alpha val="100000"/>
              </a:schemeClr>
            </a:solidFill>
          </p:spPr>
          <p:txBody>
            <a:bodyPr/>
            <a:lstStyle/>
            <a:p/>
          </p:txBody>
        </p:sp>
        <p:sp>
          <p:nvSpPr>
            <p:cNvPr id="15" name="TextBox 15"/>
            <p:cNvSpPr txBox="1"/>
            <p:nvPr/>
          </p:nvSpPr>
          <p:spPr>
            <a:xfrm>
              <a:off x="5632910" y="4724828"/>
              <a:ext cx="3055242" cy="398526"/>
            </a:xfrm>
            <a:prstGeom prst="rect">
              <a:avLst/>
            </a:prstGeom>
          </p:spPr>
          <p:txBody>
            <a:bodyPr vert="horz" wrap="square" lIns="114300" tIns="57150" rIns="114300" bIns="57150" rtlCol="0" anchor="t" anchorCtr="0">
              <a:spAutoFit/>
            </a:bodyPr>
            <a:lstStyle/>
            <a:p>
              <a:pPr>
                <a:lnSpc>
                  <a:spcPct val="77000"/>
                </a:lnSpc>
                <a:spcBef>
                  <a:spcPts val="450"/>
                </a:spcBef>
              </a:pPr>
              <a:r>
                <a:rPr lang="en-US" sz="2325" b="1">
                  <a:solidFill>
                    <a:srgbClr val="FFFFFF">
                      <a:alpha val="100000"/>
                    </a:srgbClr>
                  </a:solidFill>
                  <a:latin typeface="Microsoft Yahei"/>
                  <a:ea typeface="Microsoft Yahei"/>
                  <a:cs typeface="Microsoft Yahei"/>
                </a:rPr>
                <a:t>培养师资队伍</a:t>
              </a:r>
            </a:p>
          </p:txBody>
        </p:sp>
        <p:sp>
          <p:nvSpPr>
            <p:cNvPr id="16" name="TextBox 16"/>
            <p:cNvSpPr txBox="1"/>
            <p:nvPr/>
          </p:nvSpPr>
          <p:spPr>
            <a:xfrm>
              <a:off x="5632910" y="5211175"/>
              <a:ext cx="5568066"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通过定期的培训、交流和分享，提高师资队伍的教学水平和专业素养，确保培训质量。</a:t>
              </a:r>
            </a:p>
          </p:txBody>
        </p:sp>
        <p:sp>
          <p:nvSpPr>
            <p:cNvPr id="17" name="AutoShape 17"/>
            <p:cNvSpPr/>
            <p:nvPr/>
          </p:nvSpPr>
          <p:spPr>
            <a:xfrm>
              <a:off x="5163133" y="4595300"/>
              <a:ext cx="165663" cy="1468186"/>
            </a:xfrm>
            <a:prstGeom prst="rect">
              <a:avLst/>
            </a:prstGeom>
            <a:solidFill>
              <a:schemeClr val="accent1">
                <a:alpha val="100000"/>
              </a:schemeClr>
            </a:solidFill>
          </p:spPr>
          <p:txBody>
            <a:bodyPr/>
            <a:lstStyle/>
            <a:p/>
          </p:txBody>
        </p:sp>
      </p:grpSp>
      <p:grpSp>
        <p:nvGrpSpPr>
          <p:cNvPr id="18" name="Group 18"/>
          <p:cNvGrpSpPr/>
          <p:nvPr/>
        </p:nvGrpSpPr>
        <p:grpSpPr>
          <a:xfrm>
            <a:off x="454963" y="93878"/>
            <a:ext cx="10641129" cy="914400"/>
            <a:chOff x="454963" y="93878"/>
            <a:chExt cx="10641129" cy="914400"/>
          </a:xfrm>
        </p:grpSpPr>
        <p:sp>
          <p:nvSpPr>
            <p:cNvPr id="19" name="AutoShape 19"/>
            <p:cNvSpPr/>
            <p:nvPr/>
          </p:nvSpPr>
          <p:spPr>
            <a:xfrm>
              <a:off x="454963" y="331168"/>
              <a:ext cx="84147" cy="84147"/>
            </a:xfrm>
            <a:prstGeom prst="ellipse">
              <a:avLst/>
            </a:prstGeom>
            <a:solidFill>
              <a:schemeClr val="accent1">
                <a:alpha val="100000"/>
              </a:schemeClr>
            </a:solidFill>
          </p:spPr>
          <p:txBody>
            <a:bodyPr/>
            <a:lstStyle/>
            <a:p/>
          </p:txBody>
        </p:sp>
        <p:sp>
          <p:nvSpPr>
            <p:cNvPr id="20" name="AutoShape 20"/>
            <p:cNvSpPr/>
            <p:nvPr/>
          </p:nvSpPr>
          <p:spPr>
            <a:xfrm>
              <a:off x="575049" y="337743"/>
              <a:ext cx="78137" cy="78137"/>
            </a:xfrm>
            <a:prstGeom prst="ellipse">
              <a:avLst/>
            </a:prstGeom>
            <a:solidFill>
              <a:schemeClr val="accent1">
                <a:alpha val="80000"/>
              </a:schemeClr>
            </a:solidFill>
          </p:spPr>
          <p:txBody>
            <a:bodyPr/>
            <a:lstStyle/>
            <a:p/>
          </p:txBody>
        </p:sp>
        <p:sp>
          <p:nvSpPr>
            <p:cNvPr id="21" name="AutoShape 21"/>
            <p:cNvSpPr/>
            <p:nvPr/>
          </p:nvSpPr>
          <p:spPr>
            <a:xfrm>
              <a:off x="689125" y="339460"/>
              <a:ext cx="74704" cy="74704"/>
            </a:xfrm>
            <a:prstGeom prst="ellipse">
              <a:avLst/>
            </a:prstGeom>
            <a:solidFill>
              <a:schemeClr val="accent1">
                <a:alpha val="60000"/>
              </a:schemeClr>
            </a:solidFill>
          </p:spPr>
          <p:txBody>
            <a:bodyPr/>
            <a:lstStyle/>
            <a:p/>
          </p:txBody>
        </p:sp>
        <p:sp>
          <p:nvSpPr>
            <p:cNvPr id="22" name="AutoShape 22"/>
            <p:cNvSpPr/>
            <p:nvPr/>
          </p:nvSpPr>
          <p:spPr>
            <a:xfrm>
              <a:off x="799768" y="348430"/>
              <a:ext cx="69238" cy="69238"/>
            </a:xfrm>
            <a:prstGeom prst="ellipse">
              <a:avLst/>
            </a:prstGeom>
            <a:solidFill>
              <a:schemeClr val="accent1">
                <a:alpha val="40000"/>
              </a:schemeClr>
            </a:solidFill>
          </p:spPr>
          <p:txBody>
            <a:bodyPr/>
            <a:lstStyle/>
            <a:p/>
          </p:txBody>
        </p:sp>
        <p:sp>
          <p:nvSpPr>
            <p:cNvPr id="23" name="AutoShape 23"/>
            <p:cNvSpPr/>
            <p:nvPr/>
          </p:nvSpPr>
          <p:spPr>
            <a:xfrm>
              <a:off x="904945" y="344297"/>
              <a:ext cx="65594" cy="65594"/>
            </a:xfrm>
            <a:prstGeom prst="ellipse">
              <a:avLst/>
            </a:prstGeom>
            <a:solidFill>
              <a:schemeClr val="accent1">
                <a:alpha val="20000"/>
              </a:schemeClr>
            </a:solidFill>
          </p:spPr>
          <p:txBody>
            <a:bodyPr/>
            <a:lstStyle/>
            <a:p/>
          </p:txBody>
        </p:sp>
        <p:sp>
          <p:nvSpPr>
            <p:cNvPr id="24" name="AutoShape 24"/>
            <p:cNvSpPr/>
            <p:nvPr/>
          </p:nvSpPr>
          <p:spPr>
            <a:xfrm>
              <a:off x="454963" y="448942"/>
              <a:ext cx="84147" cy="84147"/>
            </a:xfrm>
            <a:prstGeom prst="ellipse">
              <a:avLst/>
            </a:prstGeom>
            <a:solidFill>
              <a:schemeClr val="accent1">
                <a:alpha val="100000"/>
              </a:schemeClr>
            </a:solidFill>
          </p:spPr>
          <p:txBody>
            <a:bodyPr/>
            <a:lstStyle/>
            <a:p/>
          </p:txBody>
        </p:sp>
        <p:sp>
          <p:nvSpPr>
            <p:cNvPr id="25" name="AutoShape 25"/>
            <p:cNvSpPr/>
            <p:nvPr/>
          </p:nvSpPr>
          <p:spPr>
            <a:xfrm>
              <a:off x="575049" y="455517"/>
              <a:ext cx="78137" cy="78137"/>
            </a:xfrm>
            <a:prstGeom prst="ellipse">
              <a:avLst/>
            </a:prstGeom>
            <a:solidFill>
              <a:schemeClr val="accent1">
                <a:alpha val="80000"/>
              </a:schemeClr>
            </a:solidFill>
          </p:spPr>
          <p:txBody>
            <a:bodyPr/>
            <a:lstStyle/>
            <a:p/>
          </p:txBody>
        </p:sp>
        <p:sp>
          <p:nvSpPr>
            <p:cNvPr id="26" name="AutoShape 26"/>
            <p:cNvSpPr/>
            <p:nvPr/>
          </p:nvSpPr>
          <p:spPr>
            <a:xfrm>
              <a:off x="689125" y="457233"/>
              <a:ext cx="74704" cy="74704"/>
            </a:xfrm>
            <a:prstGeom prst="ellipse">
              <a:avLst/>
            </a:prstGeom>
            <a:solidFill>
              <a:schemeClr val="accent1">
                <a:alpha val="60000"/>
              </a:schemeClr>
            </a:solidFill>
          </p:spPr>
          <p:txBody>
            <a:bodyPr/>
            <a:lstStyle/>
            <a:p/>
          </p:txBody>
        </p:sp>
        <p:sp>
          <p:nvSpPr>
            <p:cNvPr id="27" name="AutoShape 27"/>
            <p:cNvSpPr/>
            <p:nvPr/>
          </p:nvSpPr>
          <p:spPr>
            <a:xfrm>
              <a:off x="799768" y="466203"/>
              <a:ext cx="69238" cy="69238"/>
            </a:xfrm>
            <a:prstGeom prst="ellipse">
              <a:avLst/>
            </a:prstGeom>
            <a:solidFill>
              <a:schemeClr val="accent1">
                <a:alpha val="40000"/>
              </a:schemeClr>
            </a:solidFill>
          </p:spPr>
          <p:txBody>
            <a:bodyPr/>
            <a:lstStyle/>
            <a:p/>
          </p:txBody>
        </p:sp>
        <p:sp>
          <p:nvSpPr>
            <p:cNvPr id="28" name="AutoShape 28"/>
            <p:cNvSpPr/>
            <p:nvPr/>
          </p:nvSpPr>
          <p:spPr>
            <a:xfrm>
              <a:off x="904945" y="462070"/>
              <a:ext cx="65594" cy="65594"/>
            </a:xfrm>
            <a:prstGeom prst="ellipse">
              <a:avLst/>
            </a:prstGeom>
            <a:solidFill>
              <a:schemeClr val="accent1">
                <a:alpha val="20000"/>
              </a:schemeClr>
            </a:solidFill>
          </p:spPr>
          <p:txBody>
            <a:bodyPr/>
            <a:lstStyle/>
            <a:p/>
          </p:txBody>
        </p:sp>
        <p:sp>
          <p:nvSpPr>
            <p:cNvPr id="29" name="AutoShape 29"/>
            <p:cNvSpPr/>
            <p:nvPr/>
          </p:nvSpPr>
          <p:spPr>
            <a:xfrm>
              <a:off x="454963" y="566715"/>
              <a:ext cx="84147" cy="84147"/>
            </a:xfrm>
            <a:prstGeom prst="ellipse">
              <a:avLst/>
            </a:prstGeom>
            <a:solidFill>
              <a:schemeClr val="accent1">
                <a:alpha val="100000"/>
              </a:schemeClr>
            </a:solidFill>
          </p:spPr>
          <p:txBody>
            <a:bodyPr/>
            <a:lstStyle/>
            <a:p/>
          </p:txBody>
        </p:sp>
        <p:sp>
          <p:nvSpPr>
            <p:cNvPr id="30" name="AutoShape 30"/>
            <p:cNvSpPr/>
            <p:nvPr/>
          </p:nvSpPr>
          <p:spPr>
            <a:xfrm>
              <a:off x="575049" y="573291"/>
              <a:ext cx="78137" cy="78137"/>
            </a:xfrm>
            <a:prstGeom prst="ellipse">
              <a:avLst/>
            </a:prstGeom>
            <a:solidFill>
              <a:schemeClr val="accent1">
                <a:alpha val="80000"/>
              </a:schemeClr>
            </a:solidFill>
          </p:spPr>
          <p:txBody>
            <a:bodyPr/>
            <a:lstStyle/>
            <a:p/>
          </p:txBody>
        </p:sp>
        <p:sp>
          <p:nvSpPr>
            <p:cNvPr id="31" name="AutoShape 31"/>
            <p:cNvSpPr/>
            <p:nvPr/>
          </p:nvSpPr>
          <p:spPr>
            <a:xfrm>
              <a:off x="689125" y="575007"/>
              <a:ext cx="74704" cy="74704"/>
            </a:xfrm>
            <a:prstGeom prst="ellipse">
              <a:avLst/>
            </a:prstGeom>
            <a:solidFill>
              <a:schemeClr val="accent1">
                <a:alpha val="60000"/>
              </a:schemeClr>
            </a:solidFill>
          </p:spPr>
          <p:txBody>
            <a:bodyPr/>
            <a:lstStyle/>
            <a:p/>
          </p:txBody>
        </p:sp>
        <p:sp>
          <p:nvSpPr>
            <p:cNvPr id="32" name="AutoShape 32"/>
            <p:cNvSpPr/>
            <p:nvPr/>
          </p:nvSpPr>
          <p:spPr>
            <a:xfrm>
              <a:off x="799768" y="583977"/>
              <a:ext cx="69238" cy="69238"/>
            </a:xfrm>
            <a:prstGeom prst="ellipse">
              <a:avLst/>
            </a:prstGeom>
            <a:solidFill>
              <a:schemeClr val="accent1">
                <a:alpha val="40000"/>
              </a:schemeClr>
            </a:solidFill>
          </p:spPr>
          <p:txBody>
            <a:bodyPr/>
            <a:lstStyle/>
            <a:p/>
          </p:txBody>
        </p:sp>
        <p:sp>
          <p:nvSpPr>
            <p:cNvPr id="33" name="AutoShape 33"/>
            <p:cNvSpPr/>
            <p:nvPr/>
          </p:nvSpPr>
          <p:spPr>
            <a:xfrm>
              <a:off x="904945" y="579844"/>
              <a:ext cx="65594" cy="65594"/>
            </a:xfrm>
            <a:prstGeom prst="ellipse">
              <a:avLst/>
            </a:prstGeom>
            <a:solidFill>
              <a:schemeClr val="accent1">
                <a:alpha val="20000"/>
              </a:schemeClr>
            </a:solidFill>
          </p:spPr>
          <p:txBody>
            <a:bodyPr/>
            <a:lstStyle/>
            <a:p/>
          </p:txBody>
        </p:sp>
        <p:sp>
          <p:nvSpPr>
            <p:cNvPr id="34" name="AutoShape 34"/>
            <p:cNvSpPr/>
            <p:nvPr/>
          </p:nvSpPr>
          <p:spPr>
            <a:xfrm>
              <a:off x="454963" y="684489"/>
              <a:ext cx="84147" cy="84147"/>
            </a:xfrm>
            <a:prstGeom prst="ellipse">
              <a:avLst/>
            </a:prstGeom>
            <a:solidFill>
              <a:schemeClr val="accent1">
                <a:alpha val="100000"/>
              </a:schemeClr>
            </a:solidFill>
          </p:spPr>
          <p:txBody>
            <a:bodyPr/>
            <a:lstStyle/>
            <a:p/>
          </p:txBody>
        </p:sp>
        <p:sp>
          <p:nvSpPr>
            <p:cNvPr id="35" name="AutoShape 35"/>
            <p:cNvSpPr/>
            <p:nvPr/>
          </p:nvSpPr>
          <p:spPr>
            <a:xfrm>
              <a:off x="575049" y="691064"/>
              <a:ext cx="78137" cy="78137"/>
            </a:xfrm>
            <a:prstGeom prst="ellipse">
              <a:avLst/>
            </a:prstGeom>
            <a:solidFill>
              <a:schemeClr val="accent1">
                <a:alpha val="80000"/>
              </a:schemeClr>
            </a:solidFill>
          </p:spPr>
          <p:txBody>
            <a:bodyPr/>
            <a:lstStyle/>
            <a:p/>
          </p:txBody>
        </p:sp>
        <p:sp>
          <p:nvSpPr>
            <p:cNvPr id="36" name="AutoShape 36"/>
            <p:cNvSpPr/>
            <p:nvPr/>
          </p:nvSpPr>
          <p:spPr>
            <a:xfrm>
              <a:off x="689125" y="692781"/>
              <a:ext cx="74704" cy="74704"/>
            </a:xfrm>
            <a:prstGeom prst="ellipse">
              <a:avLst/>
            </a:prstGeom>
            <a:solidFill>
              <a:schemeClr val="accent1">
                <a:alpha val="60000"/>
              </a:schemeClr>
            </a:solidFill>
          </p:spPr>
          <p:txBody>
            <a:bodyPr/>
            <a:lstStyle/>
            <a:p/>
          </p:txBody>
        </p:sp>
        <p:sp>
          <p:nvSpPr>
            <p:cNvPr id="37" name="AutoShape 37"/>
            <p:cNvSpPr/>
            <p:nvPr/>
          </p:nvSpPr>
          <p:spPr>
            <a:xfrm>
              <a:off x="799768" y="701751"/>
              <a:ext cx="69238" cy="69238"/>
            </a:xfrm>
            <a:prstGeom prst="ellipse">
              <a:avLst/>
            </a:prstGeom>
            <a:solidFill>
              <a:schemeClr val="accent1">
                <a:alpha val="40000"/>
              </a:schemeClr>
            </a:solidFill>
          </p:spPr>
          <p:txBody>
            <a:bodyPr/>
            <a:lstStyle/>
            <a:p/>
          </p:txBody>
        </p:sp>
        <p:sp>
          <p:nvSpPr>
            <p:cNvPr id="38" name="AutoShape 38"/>
            <p:cNvSpPr/>
            <p:nvPr/>
          </p:nvSpPr>
          <p:spPr>
            <a:xfrm>
              <a:off x="904945" y="697618"/>
              <a:ext cx="65594" cy="65594"/>
            </a:xfrm>
            <a:prstGeom prst="ellipse">
              <a:avLst/>
            </a:prstGeom>
            <a:solidFill>
              <a:schemeClr val="accent1">
                <a:alpha val="20000"/>
              </a:schemeClr>
            </a:solidFill>
          </p:spPr>
          <p:txBody>
            <a:bodyPr/>
            <a:lstStyle/>
            <a:p/>
          </p:txBody>
        </p:sp>
        <p:sp>
          <p:nvSpPr>
            <p:cNvPr id="39" name="TextBox 39"/>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培训师资选拔与培养</a:t>
              </a:r>
            </a:p>
          </p:txBody>
        </p:sp>
      </p:grpSp>
    </p:spTree>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sp>
        <p:nvSpPr>
          <p:cNvPr id="2" name="AutoShape 2"/>
          <p:cNvSpPr/>
          <p:nvPr/>
        </p:nvSpPr>
        <p:spPr>
          <a:xfrm>
            <a:off x="7150141" y="2021983"/>
            <a:ext cx="3939528" cy="3939528"/>
          </a:xfrm>
          <a:prstGeom prst="ellipse">
            <a:avLst/>
          </a:prstGeom>
          <a:solidFill>
            <a:schemeClr val="accent2">
              <a:lumMod val="60000"/>
              <a:lumOff val="40000"/>
              <a:alpha val="100000"/>
            </a:schemeClr>
          </a:solidFill>
        </p:spPr>
        <p:txBody>
          <a:bodyPr/>
          <a:lstStyle/>
          <a:p/>
        </p:txBody>
      </p:sp>
      <p:sp>
        <p:nvSpPr>
          <p:cNvPr id="3" name="TextBox 3"/>
          <p:cNvSpPr txBox="1"/>
          <p:nvPr/>
        </p:nvSpPr>
        <p:spPr>
          <a:xfrm>
            <a:off x="454963" y="2034175"/>
            <a:ext cx="5826389"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制定培训效果评估标准和流程，通过考试、问卷调查、实际操作等方式对培训效果进行评估。</a:t>
            </a:r>
          </a:p>
        </p:txBody>
      </p:sp>
      <p:sp>
        <p:nvSpPr>
          <p:cNvPr id="4" name="TextBox 4"/>
          <p:cNvSpPr txBox="1"/>
          <p:nvPr/>
        </p:nvSpPr>
        <p:spPr>
          <a:xfrm>
            <a:off x="454963" y="1575832"/>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alpha val="100000"/>
                  </a:schemeClr>
                </a:solidFill>
                <a:latin typeface="Microsoft Yahei"/>
                <a:ea typeface="Microsoft Yahei"/>
                <a:cs typeface="Microsoft Yahei"/>
              </a:rPr>
              <a:t>建立评估机制</a:t>
            </a:r>
          </a:p>
        </p:txBody>
      </p:sp>
      <p:sp>
        <p:nvSpPr>
          <p:cNvPr id="5" name="TextBox 5"/>
          <p:cNvSpPr txBox="1"/>
          <p:nvPr/>
        </p:nvSpPr>
        <p:spPr>
          <a:xfrm>
            <a:off x="454963" y="3530045"/>
            <a:ext cx="5826389"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根据评估结果，及时向员工和讲师反馈培训效果，针对存在的问题和不足进行调整和改进。</a:t>
            </a:r>
          </a:p>
        </p:txBody>
      </p:sp>
      <p:sp>
        <p:nvSpPr>
          <p:cNvPr id="6" name="TextBox 6"/>
          <p:cNvSpPr txBox="1"/>
          <p:nvPr/>
        </p:nvSpPr>
        <p:spPr>
          <a:xfrm>
            <a:off x="454963" y="3071702"/>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alpha val="100000"/>
                  </a:schemeClr>
                </a:solidFill>
                <a:latin typeface="Microsoft Yahei"/>
                <a:ea typeface="Microsoft Yahei"/>
                <a:cs typeface="Microsoft Yahei"/>
              </a:rPr>
              <a:t>及时反馈与调整</a:t>
            </a:r>
          </a:p>
        </p:txBody>
      </p:sp>
      <p:sp>
        <p:nvSpPr>
          <p:cNvPr id="7" name="TextBox 7"/>
          <p:cNvSpPr txBox="1"/>
          <p:nvPr/>
        </p:nvSpPr>
        <p:spPr>
          <a:xfrm>
            <a:off x="454963" y="5118981"/>
            <a:ext cx="6018344"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将培训结果与员工绩效考核和晋升挂钩，激励员工积极参与培训并不断提升自身能力；同时对培训不积极的员工进行约束和督促。</a:t>
            </a:r>
          </a:p>
        </p:txBody>
      </p:sp>
      <p:sp>
        <p:nvSpPr>
          <p:cNvPr id="8" name="TextBox 8"/>
          <p:cNvSpPr txBox="1"/>
          <p:nvPr/>
        </p:nvSpPr>
        <p:spPr>
          <a:xfrm>
            <a:off x="454963" y="4660638"/>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alpha val="100000"/>
                  </a:schemeClr>
                </a:solidFill>
                <a:latin typeface="Microsoft Yahei"/>
                <a:ea typeface="Microsoft Yahei"/>
                <a:cs typeface="Microsoft Yahei"/>
              </a:rPr>
              <a:t>激励与约束并重</a:t>
            </a:r>
          </a:p>
        </p:txBody>
      </p:sp>
      <p:pic>
        <p:nvPicPr>
          <p:cNvPr id="9" name="Picture 9"/>
          <p:cNvPicPr>
            <a:picLocks noChangeAspect="1"/>
          </p:cNvPicPr>
          <p:nvPr/>
        </p:nvPicPr>
        <p:blipFill>
          <a:blip r:embed="rId2"/>
          <a:srcRect l="24458" r="24458"/>
          <a:stretch>
            <a:fillRect/>
          </a:stretch>
        </p:blipFill>
        <p:spPr>
          <a:xfrm>
            <a:off x="7676035" y="2524948"/>
            <a:ext cx="2887741" cy="2887741"/>
          </a:xfrm>
          <a:prstGeom prst="ellipse">
            <a:avLst/>
          </a:prstGeom>
        </p:spPr>
      </p:pic>
      <p:sp>
        <p:nvSpPr>
          <p:cNvPr id="10" name="AutoShape 10"/>
          <p:cNvSpPr/>
          <p:nvPr/>
        </p:nvSpPr>
        <p:spPr>
          <a:xfrm>
            <a:off x="8663168" y="1482987"/>
            <a:ext cx="913476" cy="913476"/>
          </a:xfrm>
          <a:prstGeom prst="ellipse">
            <a:avLst/>
          </a:prstGeom>
          <a:solidFill>
            <a:schemeClr val="accent2">
              <a:alpha val="100000"/>
            </a:schemeClr>
          </a:solidFill>
        </p:spPr>
        <p:txBody>
          <a:bodyPr/>
          <a:lstStyle/>
          <a:p/>
        </p:txBody>
      </p:sp>
      <p:sp>
        <p:nvSpPr>
          <p:cNvPr id="11" name="AutoShape 11"/>
          <p:cNvSpPr/>
          <p:nvPr/>
        </p:nvSpPr>
        <p:spPr>
          <a:xfrm>
            <a:off x="6921648" y="4618441"/>
            <a:ext cx="913476" cy="913476"/>
          </a:xfrm>
          <a:prstGeom prst="ellipse">
            <a:avLst/>
          </a:prstGeom>
          <a:solidFill>
            <a:schemeClr val="accent2">
              <a:alpha val="100000"/>
            </a:schemeClr>
          </a:solidFill>
        </p:spPr>
        <p:txBody>
          <a:bodyPr/>
          <a:lstStyle/>
          <a:p/>
        </p:txBody>
      </p:sp>
      <p:sp>
        <p:nvSpPr>
          <p:cNvPr id="12" name="AutoShape 12"/>
          <p:cNvSpPr/>
          <p:nvPr/>
        </p:nvSpPr>
        <p:spPr>
          <a:xfrm>
            <a:off x="10386775" y="4618441"/>
            <a:ext cx="913476" cy="913476"/>
          </a:xfrm>
          <a:prstGeom prst="ellipse">
            <a:avLst/>
          </a:prstGeom>
          <a:solidFill>
            <a:schemeClr val="accent2">
              <a:alpha val="100000"/>
            </a:schemeClr>
          </a:solidFill>
        </p:spPr>
        <p:txBody>
          <a:bodyPr/>
          <a:lstStyle/>
          <a:p/>
        </p:txBody>
      </p:sp>
      <p:sp>
        <p:nvSpPr>
          <p:cNvPr id="13" name="Freeform 13"/>
          <p:cNvSpPr/>
          <p:nvPr/>
        </p:nvSpPr>
        <p:spPr>
          <a:xfrm>
            <a:off x="8906663" y="1691796"/>
            <a:ext cx="426486" cy="426486"/>
          </a:xfrm>
          <a:custGeom>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p:txBody>
      </p:sp>
      <p:sp>
        <p:nvSpPr>
          <p:cNvPr id="14" name="Freeform 14"/>
          <p:cNvSpPr/>
          <p:nvPr/>
        </p:nvSpPr>
        <p:spPr>
          <a:xfrm>
            <a:off x="10639092" y="4837698"/>
            <a:ext cx="426194" cy="426194"/>
          </a:xfrm>
          <a:custGeom>
            <a:rect l="l" t="t" r="r" b="b"/>
            <a:pathLst>
              <a:path w="304800" h="304800">
                <a:moveTo>
                  <a:pt x="152400" y="190500"/>
                </a:moveTo>
                <a:cubicBezTo>
                  <a:pt x="152400" y="169459"/>
                  <a:pt x="169459" y="152400"/>
                  <a:pt x="190500" y="152400"/>
                </a:cubicBezTo>
                <a:cubicBezTo>
                  <a:pt x="211541" y="152400"/>
                  <a:pt x="228600" y="169459"/>
                  <a:pt x="228600" y="190500"/>
                </a:cubicBezTo>
                <a:cubicBezTo>
                  <a:pt x="228600" y="211541"/>
                  <a:pt x="211541" y="228600"/>
                  <a:pt x="190500" y="228600"/>
                </a:cubicBezTo>
                <a:cubicBezTo>
                  <a:pt x="169459" y="228600"/>
                  <a:pt x="152400" y="211541"/>
                  <a:pt x="152400" y="190500"/>
                </a:cubicBezTo>
                <a:close/>
                <a:moveTo>
                  <a:pt x="266700" y="76200"/>
                </a:moveTo>
                <a:lnTo>
                  <a:pt x="235372" y="12925"/>
                </a:lnTo>
                <a:cubicBezTo>
                  <a:pt x="232801" y="5410"/>
                  <a:pt x="225695" y="0"/>
                  <a:pt x="217284" y="0"/>
                </a:cubicBezTo>
                <a:lnTo>
                  <a:pt x="164973" y="0"/>
                </a:lnTo>
                <a:cubicBezTo>
                  <a:pt x="156467" y="0"/>
                  <a:pt x="149295" y="5544"/>
                  <a:pt x="146837" y="13192"/>
                </a:cubicBezTo>
                <a:lnTo>
                  <a:pt x="114338" y="76200"/>
                </a:lnTo>
                <a:lnTo>
                  <a:pt x="38100" y="76200"/>
                </a:lnTo>
                <a:cubicBezTo>
                  <a:pt x="17059" y="76200"/>
                  <a:pt x="0" y="93259"/>
                  <a:pt x="0" y="114300"/>
                </a:cubicBezTo>
                <a:lnTo>
                  <a:pt x="0" y="304800"/>
                </a:lnTo>
                <a:lnTo>
                  <a:pt x="304800" y="304800"/>
                </a:lnTo>
                <a:lnTo>
                  <a:pt x="304800" y="114300"/>
                </a:lnTo>
                <a:cubicBezTo>
                  <a:pt x="304800" y="93259"/>
                  <a:pt x="287760" y="76200"/>
                  <a:pt x="266700" y="76200"/>
                </a:cubicBezTo>
                <a:close/>
                <a:moveTo>
                  <a:pt x="57150" y="152400"/>
                </a:moveTo>
                <a:cubicBezTo>
                  <a:pt x="46625" y="152400"/>
                  <a:pt x="38100" y="143875"/>
                  <a:pt x="38100" y="133350"/>
                </a:cubicBezTo>
                <a:cubicBezTo>
                  <a:pt x="38100" y="122825"/>
                  <a:pt x="46625" y="114300"/>
                  <a:pt x="57150" y="114300"/>
                </a:cubicBezTo>
                <a:cubicBezTo>
                  <a:pt x="67675" y="114300"/>
                  <a:pt x="76200" y="122825"/>
                  <a:pt x="76200" y="133350"/>
                </a:cubicBezTo>
                <a:cubicBezTo>
                  <a:pt x="76200" y="143875"/>
                  <a:pt x="67675" y="152400"/>
                  <a:pt x="57150" y="152400"/>
                </a:cubicBezTo>
                <a:close/>
                <a:moveTo>
                  <a:pt x="190500" y="266700"/>
                </a:moveTo>
                <a:cubicBezTo>
                  <a:pt x="148419" y="266700"/>
                  <a:pt x="114300" y="232581"/>
                  <a:pt x="114300" y="190500"/>
                </a:cubicBezTo>
                <a:cubicBezTo>
                  <a:pt x="114300" y="148419"/>
                  <a:pt x="148419" y="114300"/>
                  <a:pt x="190500" y="114300"/>
                </a:cubicBezTo>
                <a:cubicBezTo>
                  <a:pt x="232581" y="114300"/>
                  <a:pt x="266700" y="148419"/>
                  <a:pt x="266700" y="190500"/>
                </a:cubicBezTo>
                <a:cubicBezTo>
                  <a:pt x="266700" y="232581"/>
                  <a:pt x="232581" y="266700"/>
                  <a:pt x="190500" y="266700"/>
                </a:cubicBezTo>
                <a:close/>
              </a:path>
            </a:pathLst>
          </a:custGeom>
          <a:solidFill>
            <a:srgbClr val="FFFFFF">
              <a:alpha val="100000"/>
            </a:srgbClr>
          </a:solidFill>
        </p:spPr>
        <p:txBody>
          <a:bodyPr/>
          <a:lstStyle/>
          <a:p/>
        </p:txBody>
      </p:sp>
      <p:sp>
        <p:nvSpPr>
          <p:cNvPr id="15" name="Freeform 15"/>
          <p:cNvSpPr/>
          <p:nvPr/>
        </p:nvSpPr>
        <p:spPr>
          <a:xfrm>
            <a:off x="7137949" y="4833774"/>
            <a:ext cx="482811" cy="482811"/>
          </a:xfrm>
          <a:custGeom>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txBody>
          <a:bodyPr/>
          <a:lstStyle/>
          <a:p/>
        </p:txBody>
      </p:sp>
      <p:grpSp>
        <p:nvGrpSpPr>
          <p:cNvPr id="16" name="Group 16"/>
          <p:cNvGrpSpPr/>
          <p:nvPr/>
        </p:nvGrpSpPr>
        <p:grpSpPr>
          <a:xfrm>
            <a:off x="454963" y="93878"/>
            <a:ext cx="10641129" cy="914400"/>
            <a:chOff x="454963" y="93878"/>
            <a:chExt cx="10641129" cy="914400"/>
          </a:xfrm>
        </p:grpSpPr>
        <p:sp>
          <p:nvSpPr>
            <p:cNvPr id="17" name="AutoShape 17"/>
            <p:cNvSpPr/>
            <p:nvPr/>
          </p:nvSpPr>
          <p:spPr>
            <a:xfrm>
              <a:off x="454963" y="331168"/>
              <a:ext cx="84147" cy="84147"/>
            </a:xfrm>
            <a:prstGeom prst="ellipse">
              <a:avLst/>
            </a:prstGeom>
            <a:solidFill>
              <a:schemeClr val="accent1">
                <a:alpha val="100000"/>
              </a:schemeClr>
            </a:solidFill>
          </p:spPr>
          <p:txBody>
            <a:bodyPr/>
            <a:lstStyle/>
            <a:p/>
          </p:txBody>
        </p:sp>
        <p:sp>
          <p:nvSpPr>
            <p:cNvPr id="18" name="AutoShape 18"/>
            <p:cNvSpPr/>
            <p:nvPr/>
          </p:nvSpPr>
          <p:spPr>
            <a:xfrm>
              <a:off x="575049" y="337743"/>
              <a:ext cx="78137" cy="78137"/>
            </a:xfrm>
            <a:prstGeom prst="ellipse">
              <a:avLst/>
            </a:prstGeom>
            <a:solidFill>
              <a:schemeClr val="accent1">
                <a:alpha val="80000"/>
              </a:schemeClr>
            </a:solidFill>
          </p:spPr>
          <p:txBody>
            <a:bodyPr/>
            <a:lstStyle/>
            <a:p/>
          </p:txBody>
        </p:sp>
        <p:sp>
          <p:nvSpPr>
            <p:cNvPr id="19" name="AutoShape 19"/>
            <p:cNvSpPr/>
            <p:nvPr/>
          </p:nvSpPr>
          <p:spPr>
            <a:xfrm>
              <a:off x="689125" y="339460"/>
              <a:ext cx="74704" cy="74704"/>
            </a:xfrm>
            <a:prstGeom prst="ellipse">
              <a:avLst/>
            </a:prstGeom>
            <a:solidFill>
              <a:schemeClr val="accent1">
                <a:alpha val="60000"/>
              </a:schemeClr>
            </a:solidFill>
          </p:spPr>
          <p:txBody>
            <a:bodyPr/>
            <a:lstStyle/>
            <a:p/>
          </p:txBody>
        </p:sp>
        <p:sp>
          <p:nvSpPr>
            <p:cNvPr id="20" name="AutoShape 20"/>
            <p:cNvSpPr/>
            <p:nvPr/>
          </p:nvSpPr>
          <p:spPr>
            <a:xfrm>
              <a:off x="799768" y="348430"/>
              <a:ext cx="69238" cy="69238"/>
            </a:xfrm>
            <a:prstGeom prst="ellipse">
              <a:avLst/>
            </a:prstGeom>
            <a:solidFill>
              <a:schemeClr val="accent1">
                <a:alpha val="40000"/>
              </a:schemeClr>
            </a:solidFill>
          </p:spPr>
          <p:txBody>
            <a:bodyPr/>
            <a:lstStyle/>
            <a:p/>
          </p:txBody>
        </p:sp>
        <p:sp>
          <p:nvSpPr>
            <p:cNvPr id="21" name="AutoShape 21"/>
            <p:cNvSpPr/>
            <p:nvPr/>
          </p:nvSpPr>
          <p:spPr>
            <a:xfrm>
              <a:off x="904945" y="344297"/>
              <a:ext cx="65594" cy="65594"/>
            </a:xfrm>
            <a:prstGeom prst="ellipse">
              <a:avLst/>
            </a:prstGeom>
            <a:solidFill>
              <a:schemeClr val="accent1">
                <a:alpha val="20000"/>
              </a:schemeClr>
            </a:solidFill>
          </p:spPr>
          <p:txBody>
            <a:bodyPr/>
            <a:lstStyle/>
            <a:p/>
          </p:txBody>
        </p:sp>
        <p:sp>
          <p:nvSpPr>
            <p:cNvPr id="22" name="AutoShape 22"/>
            <p:cNvSpPr/>
            <p:nvPr/>
          </p:nvSpPr>
          <p:spPr>
            <a:xfrm>
              <a:off x="454963" y="448942"/>
              <a:ext cx="84147" cy="84147"/>
            </a:xfrm>
            <a:prstGeom prst="ellipse">
              <a:avLst/>
            </a:prstGeom>
            <a:solidFill>
              <a:schemeClr val="accent1">
                <a:alpha val="100000"/>
              </a:schemeClr>
            </a:solidFill>
          </p:spPr>
          <p:txBody>
            <a:bodyPr/>
            <a:lstStyle/>
            <a:p/>
          </p:txBody>
        </p:sp>
        <p:sp>
          <p:nvSpPr>
            <p:cNvPr id="23" name="AutoShape 23"/>
            <p:cNvSpPr/>
            <p:nvPr/>
          </p:nvSpPr>
          <p:spPr>
            <a:xfrm>
              <a:off x="575049" y="455517"/>
              <a:ext cx="78137" cy="78137"/>
            </a:xfrm>
            <a:prstGeom prst="ellipse">
              <a:avLst/>
            </a:prstGeom>
            <a:solidFill>
              <a:schemeClr val="accent1">
                <a:alpha val="80000"/>
              </a:schemeClr>
            </a:solidFill>
          </p:spPr>
          <p:txBody>
            <a:bodyPr/>
            <a:lstStyle/>
            <a:p/>
          </p:txBody>
        </p:sp>
        <p:sp>
          <p:nvSpPr>
            <p:cNvPr id="24" name="AutoShape 24"/>
            <p:cNvSpPr/>
            <p:nvPr/>
          </p:nvSpPr>
          <p:spPr>
            <a:xfrm>
              <a:off x="689125" y="457233"/>
              <a:ext cx="74704" cy="74704"/>
            </a:xfrm>
            <a:prstGeom prst="ellipse">
              <a:avLst/>
            </a:prstGeom>
            <a:solidFill>
              <a:schemeClr val="accent1">
                <a:alpha val="60000"/>
              </a:schemeClr>
            </a:solidFill>
          </p:spPr>
          <p:txBody>
            <a:bodyPr/>
            <a:lstStyle/>
            <a:p/>
          </p:txBody>
        </p:sp>
        <p:sp>
          <p:nvSpPr>
            <p:cNvPr id="25" name="AutoShape 25"/>
            <p:cNvSpPr/>
            <p:nvPr/>
          </p:nvSpPr>
          <p:spPr>
            <a:xfrm>
              <a:off x="799768" y="466203"/>
              <a:ext cx="69238" cy="69238"/>
            </a:xfrm>
            <a:prstGeom prst="ellipse">
              <a:avLst/>
            </a:prstGeom>
            <a:solidFill>
              <a:schemeClr val="accent1">
                <a:alpha val="40000"/>
              </a:schemeClr>
            </a:solidFill>
          </p:spPr>
          <p:txBody>
            <a:bodyPr/>
            <a:lstStyle/>
            <a:p/>
          </p:txBody>
        </p:sp>
        <p:sp>
          <p:nvSpPr>
            <p:cNvPr id="26" name="AutoShape 26"/>
            <p:cNvSpPr/>
            <p:nvPr/>
          </p:nvSpPr>
          <p:spPr>
            <a:xfrm>
              <a:off x="904945" y="462070"/>
              <a:ext cx="65594" cy="65594"/>
            </a:xfrm>
            <a:prstGeom prst="ellipse">
              <a:avLst/>
            </a:prstGeom>
            <a:solidFill>
              <a:schemeClr val="accent1">
                <a:alpha val="20000"/>
              </a:schemeClr>
            </a:solidFill>
          </p:spPr>
          <p:txBody>
            <a:bodyPr/>
            <a:lstStyle/>
            <a:p/>
          </p:txBody>
        </p:sp>
        <p:sp>
          <p:nvSpPr>
            <p:cNvPr id="27" name="AutoShape 27"/>
            <p:cNvSpPr/>
            <p:nvPr/>
          </p:nvSpPr>
          <p:spPr>
            <a:xfrm>
              <a:off x="454963" y="566715"/>
              <a:ext cx="84147" cy="84147"/>
            </a:xfrm>
            <a:prstGeom prst="ellipse">
              <a:avLst/>
            </a:prstGeom>
            <a:solidFill>
              <a:schemeClr val="accent1">
                <a:alpha val="100000"/>
              </a:schemeClr>
            </a:solidFill>
          </p:spPr>
          <p:txBody>
            <a:bodyPr/>
            <a:lstStyle/>
            <a:p/>
          </p:txBody>
        </p:sp>
        <p:sp>
          <p:nvSpPr>
            <p:cNvPr id="28" name="AutoShape 28"/>
            <p:cNvSpPr/>
            <p:nvPr/>
          </p:nvSpPr>
          <p:spPr>
            <a:xfrm>
              <a:off x="575049" y="573291"/>
              <a:ext cx="78137" cy="78137"/>
            </a:xfrm>
            <a:prstGeom prst="ellipse">
              <a:avLst/>
            </a:prstGeom>
            <a:solidFill>
              <a:schemeClr val="accent1">
                <a:alpha val="80000"/>
              </a:schemeClr>
            </a:solidFill>
          </p:spPr>
          <p:txBody>
            <a:bodyPr/>
            <a:lstStyle/>
            <a:p/>
          </p:txBody>
        </p:sp>
        <p:sp>
          <p:nvSpPr>
            <p:cNvPr id="29" name="AutoShape 29"/>
            <p:cNvSpPr/>
            <p:nvPr/>
          </p:nvSpPr>
          <p:spPr>
            <a:xfrm>
              <a:off x="689125" y="575007"/>
              <a:ext cx="74704" cy="74704"/>
            </a:xfrm>
            <a:prstGeom prst="ellipse">
              <a:avLst/>
            </a:prstGeom>
            <a:solidFill>
              <a:schemeClr val="accent1">
                <a:alpha val="60000"/>
              </a:schemeClr>
            </a:solidFill>
          </p:spPr>
          <p:txBody>
            <a:bodyPr/>
            <a:lstStyle/>
            <a:p/>
          </p:txBody>
        </p:sp>
        <p:sp>
          <p:nvSpPr>
            <p:cNvPr id="30" name="AutoShape 30"/>
            <p:cNvSpPr/>
            <p:nvPr/>
          </p:nvSpPr>
          <p:spPr>
            <a:xfrm>
              <a:off x="799768" y="583977"/>
              <a:ext cx="69238" cy="69238"/>
            </a:xfrm>
            <a:prstGeom prst="ellipse">
              <a:avLst/>
            </a:prstGeom>
            <a:solidFill>
              <a:schemeClr val="accent1">
                <a:alpha val="40000"/>
              </a:schemeClr>
            </a:solidFill>
          </p:spPr>
          <p:txBody>
            <a:bodyPr/>
            <a:lstStyle/>
            <a:p/>
          </p:txBody>
        </p:sp>
        <p:sp>
          <p:nvSpPr>
            <p:cNvPr id="31" name="AutoShape 31"/>
            <p:cNvSpPr/>
            <p:nvPr/>
          </p:nvSpPr>
          <p:spPr>
            <a:xfrm>
              <a:off x="904945" y="579844"/>
              <a:ext cx="65594" cy="65594"/>
            </a:xfrm>
            <a:prstGeom prst="ellipse">
              <a:avLst/>
            </a:prstGeom>
            <a:solidFill>
              <a:schemeClr val="accent1">
                <a:alpha val="20000"/>
              </a:schemeClr>
            </a:solidFill>
          </p:spPr>
          <p:txBody>
            <a:bodyPr/>
            <a:lstStyle/>
            <a:p/>
          </p:txBody>
        </p:sp>
        <p:sp>
          <p:nvSpPr>
            <p:cNvPr id="32" name="AutoShape 32"/>
            <p:cNvSpPr/>
            <p:nvPr/>
          </p:nvSpPr>
          <p:spPr>
            <a:xfrm>
              <a:off x="454963" y="684489"/>
              <a:ext cx="84147" cy="84147"/>
            </a:xfrm>
            <a:prstGeom prst="ellipse">
              <a:avLst/>
            </a:prstGeom>
            <a:solidFill>
              <a:schemeClr val="accent1">
                <a:alpha val="100000"/>
              </a:schemeClr>
            </a:solidFill>
          </p:spPr>
          <p:txBody>
            <a:bodyPr/>
            <a:lstStyle/>
            <a:p/>
          </p:txBody>
        </p:sp>
        <p:sp>
          <p:nvSpPr>
            <p:cNvPr id="33" name="AutoShape 33"/>
            <p:cNvSpPr/>
            <p:nvPr/>
          </p:nvSpPr>
          <p:spPr>
            <a:xfrm>
              <a:off x="575049" y="691064"/>
              <a:ext cx="78137" cy="78137"/>
            </a:xfrm>
            <a:prstGeom prst="ellipse">
              <a:avLst/>
            </a:prstGeom>
            <a:solidFill>
              <a:schemeClr val="accent1">
                <a:alpha val="80000"/>
              </a:schemeClr>
            </a:solidFill>
          </p:spPr>
          <p:txBody>
            <a:bodyPr/>
            <a:lstStyle/>
            <a:p/>
          </p:txBody>
        </p:sp>
        <p:sp>
          <p:nvSpPr>
            <p:cNvPr id="34" name="AutoShape 34"/>
            <p:cNvSpPr/>
            <p:nvPr/>
          </p:nvSpPr>
          <p:spPr>
            <a:xfrm>
              <a:off x="689125" y="692781"/>
              <a:ext cx="74704" cy="74704"/>
            </a:xfrm>
            <a:prstGeom prst="ellipse">
              <a:avLst/>
            </a:prstGeom>
            <a:solidFill>
              <a:schemeClr val="accent1">
                <a:alpha val="60000"/>
              </a:schemeClr>
            </a:solidFill>
          </p:spPr>
          <p:txBody>
            <a:bodyPr/>
            <a:lstStyle/>
            <a:p/>
          </p:txBody>
        </p:sp>
        <p:sp>
          <p:nvSpPr>
            <p:cNvPr id="35" name="AutoShape 35"/>
            <p:cNvSpPr/>
            <p:nvPr/>
          </p:nvSpPr>
          <p:spPr>
            <a:xfrm>
              <a:off x="799768" y="701751"/>
              <a:ext cx="69238" cy="69238"/>
            </a:xfrm>
            <a:prstGeom prst="ellipse">
              <a:avLst/>
            </a:prstGeom>
            <a:solidFill>
              <a:schemeClr val="accent1">
                <a:alpha val="40000"/>
              </a:schemeClr>
            </a:solidFill>
          </p:spPr>
          <p:txBody>
            <a:bodyPr/>
            <a:lstStyle/>
            <a:p/>
          </p:txBody>
        </p:sp>
        <p:sp>
          <p:nvSpPr>
            <p:cNvPr id="36" name="AutoShape 36"/>
            <p:cNvSpPr/>
            <p:nvPr/>
          </p:nvSpPr>
          <p:spPr>
            <a:xfrm>
              <a:off x="904945" y="697618"/>
              <a:ext cx="65594" cy="65594"/>
            </a:xfrm>
            <a:prstGeom prst="ellipse">
              <a:avLst/>
            </a:prstGeom>
            <a:solidFill>
              <a:schemeClr val="accent1">
                <a:alpha val="20000"/>
              </a:schemeClr>
            </a:solidFill>
          </p:spPr>
          <p:txBody>
            <a:bodyPr/>
            <a:lstStyle/>
            <a:p/>
          </p:txBody>
        </p:sp>
        <p:sp>
          <p:nvSpPr>
            <p:cNvPr id="37" name="TextBox 3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培训效果评估与反馈</a:t>
              </a:r>
            </a:p>
          </p:txBody>
        </p:sp>
      </p:grpSp>
    </p:spTree>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tretch>
            <a:fillRect/>
          </a:stretch>
        </p:blipFill>
        <p:spPr>
          <a:xfrm>
            <a:off x="5" y="5833872"/>
            <a:ext cx="12192000" cy="1024128"/>
          </a:xfrm>
          <a:prstGeom prst="rect">
            <a:avLst/>
          </a:prstGeom>
        </p:spPr>
      </p:pic>
      <p:sp>
        <p:nvSpPr>
          <p:cNvPr id="3" name="AutoShape 3"/>
          <p:cNvSpPr/>
          <p:nvPr/>
        </p:nvSpPr>
        <p:spPr>
          <a:xfrm rot="1800000">
            <a:off x="3795009" y="1353581"/>
            <a:ext cx="4621227" cy="4621227"/>
          </a:xfrm>
          <a:prstGeom prst="roundRect">
            <a:avLst>
              <a:gd name="adj" fmla="val 13707"/>
            </a:avLst>
          </a:prstGeom>
          <a:solidFill>
            <a:schemeClr val="accent3">
              <a:lumMod val="20000"/>
              <a:lumOff val="80000"/>
              <a:alpha val="100000"/>
            </a:schemeClr>
          </a:solidFill>
        </p:spPr>
        <p:txBody>
          <a:bodyPr/>
          <a:lstStyle/>
          <a:p/>
        </p:txBody>
      </p:sp>
      <p:sp>
        <p:nvSpPr>
          <p:cNvPr id="4" name="AutoShape 4"/>
          <p:cNvSpPr/>
          <p:nvPr/>
        </p:nvSpPr>
        <p:spPr>
          <a:xfrm rot="1082144">
            <a:off x="3728380" y="1200864"/>
            <a:ext cx="4851037" cy="4851037"/>
          </a:xfrm>
          <a:prstGeom prst="roundRect">
            <a:avLst>
              <a:gd name="adj" fmla="val 16769"/>
            </a:avLst>
          </a:prstGeom>
          <a:noFill/>
          <a:ln w="32099">
            <a:solidFill>
              <a:schemeClr val="accent1">
                <a:alpha val="100000"/>
              </a:schemeClr>
            </a:solidFill>
            <a:prstDash val="sysDash"/>
          </a:ln>
        </p:spPr>
        <p:txBody>
          <a:bodyPr/>
          <a:lstStyle/>
          <a:p/>
        </p:txBody>
      </p:sp>
      <p:sp>
        <p:nvSpPr>
          <p:cNvPr id="5" name="AutoShape 5"/>
          <p:cNvSpPr/>
          <p:nvPr/>
        </p:nvSpPr>
        <p:spPr>
          <a:xfrm rot="2700000">
            <a:off x="3789241" y="977873"/>
            <a:ext cx="4621227" cy="4621227"/>
          </a:xfrm>
          <a:prstGeom prst="roundRect">
            <a:avLst>
              <a:gd name="adj" fmla="val 16769"/>
            </a:avLst>
          </a:prstGeom>
          <a:solidFill>
            <a:schemeClr val="accent1">
              <a:alpha val="100000"/>
            </a:schemeClr>
          </a:solidFill>
        </p:spPr>
        <p:txBody>
          <a:bodyPr/>
          <a:lstStyle/>
          <a:p/>
        </p:txBody>
      </p:sp>
      <p:sp>
        <p:nvSpPr>
          <p:cNvPr id="6" name="TextBox 6"/>
          <p:cNvSpPr txBox="1"/>
          <p:nvPr/>
        </p:nvSpPr>
        <p:spPr>
          <a:xfrm>
            <a:off x="4081312" y="881760"/>
            <a:ext cx="4145173" cy="1503638"/>
          </a:xfrm>
          <a:prstGeom prst="rect">
            <a:avLst/>
          </a:prstGeom>
        </p:spPr>
        <p:txBody>
          <a:bodyPr vert="horz" wrap="square" lIns="66008" tIns="33052" rIns="66008" bIns="33052" rtlCol="0" anchor="t" anchorCtr="1">
            <a:normAutofit/>
          </a:bodyPr>
          <a:lstStyle/>
          <a:p>
            <a:pPr algn="ctr">
              <a:lnSpc>
                <a:spcPct val="150000"/>
              </a:lnSpc>
            </a:pPr>
            <a:r>
              <a:rPr lang="en-US" sz="7500" b="1">
                <a:solidFill>
                  <a:srgbClr val="FFFFFF">
                    <a:alpha val="100000"/>
                  </a:srgbClr>
                </a:solidFill>
                <a:latin typeface="Microsoft Yahei"/>
                <a:ea typeface="Microsoft Yahei"/>
                <a:cs typeface="Microsoft Yahei"/>
              </a:rPr>
              <a:t>04</a:t>
            </a:r>
          </a:p>
        </p:txBody>
      </p:sp>
      <p:sp>
        <p:nvSpPr>
          <p:cNvPr id="7" name="TextBox 7"/>
          <p:cNvSpPr txBox="1"/>
          <p:nvPr/>
        </p:nvSpPr>
        <p:spPr>
          <a:xfrm>
            <a:off x="3546545" y="2554662"/>
            <a:ext cx="5098919" cy="1467649"/>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a:solidFill>
                  <a:srgbClr val="FFFFFF">
                    <a:alpha val="100000"/>
                  </a:srgbClr>
                </a:solidFill>
                <a:latin typeface="Microsoft Yahei"/>
                <a:ea typeface="Microsoft Yahei"/>
                <a:cs typeface="Microsoft Yahei"/>
              </a:rPr>
              <a:t>岗前培训内容与方法</a:t>
            </a: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2789747" y="1388509"/>
            <a:ext cx="8008040" cy="1267968"/>
          </a:xfrm>
          <a:prstGeom prst="rect">
            <a:avLst/>
          </a:prstGeom>
          <a:solidFill>
            <a:schemeClr val="accent1">
              <a:alpha val="100000"/>
            </a:schemeClr>
          </a:solidFill>
        </p:spPr>
        <p:txBody>
          <a:bodyPr/>
          <a:lstStyle/>
          <a:p/>
        </p:txBody>
      </p:sp>
      <p:sp>
        <p:nvSpPr>
          <p:cNvPr id="3" name="TextBox 3"/>
          <p:cNvSpPr txBox="1"/>
          <p:nvPr/>
        </p:nvSpPr>
        <p:spPr>
          <a:xfrm>
            <a:off x="3467252" y="1671934"/>
            <a:ext cx="7220692"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详细介绍各个岗位的职责、工作流程和操作规范，确保员工对自己的工作内容有清晰的认识。</a:t>
            </a:r>
          </a:p>
        </p:txBody>
      </p:sp>
      <p:sp>
        <p:nvSpPr>
          <p:cNvPr id="4" name="AutoShape 4"/>
          <p:cNvSpPr/>
          <p:nvPr/>
        </p:nvSpPr>
        <p:spPr>
          <a:xfrm>
            <a:off x="1491031" y="3030193"/>
            <a:ext cx="8008040" cy="1267968"/>
          </a:xfrm>
          <a:prstGeom prst="rect">
            <a:avLst/>
          </a:prstGeom>
          <a:solidFill>
            <a:schemeClr val="accent2">
              <a:alpha val="100000"/>
            </a:schemeClr>
          </a:solidFill>
        </p:spPr>
        <p:txBody>
          <a:bodyPr/>
          <a:lstStyle/>
          <a:p/>
        </p:txBody>
      </p:sp>
      <p:sp>
        <p:nvSpPr>
          <p:cNvPr id="5" name="TextBox 5"/>
          <p:cNvSpPr txBox="1"/>
          <p:nvPr/>
        </p:nvSpPr>
        <p:spPr>
          <a:xfrm>
            <a:off x="1643863" y="3325809"/>
            <a:ext cx="7220692"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通过案例分析、角色扮演等形式，使员工了解实际工作中可能遇到的问题和解决方案。</a:t>
            </a:r>
          </a:p>
        </p:txBody>
      </p:sp>
      <p:pic>
        <p:nvPicPr>
          <p:cNvPr id="6" name="Picture 6"/>
          <p:cNvPicPr>
            <a:picLocks noChangeAspect="1"/>
          </p:cNvPicPr>
          <p:nvPr/>
        </p:nvPicPr>
        <p:blipFill>
          <a:blip r:embed="rId2"/>
          <a:srcRect t="7848" b="7848"/>
          <a:stretch>
            <a:fillRect/>
          </a:stretch>
        </p:blipFill>
        <p:spPr>
          <a:xfrm>
            <a:off x="539110" y="1388509"/>
            <a:ext cx="2256056" cy="1267968"/>
          </a:xfrm>
          <a:prstGeom prst="rect">
            <a:avLst/>
          </a:prstGeom>
        </p:spPr>
      </p:pic>
      <p:pic>
        <p:nvPicPr>
          <p:cNvPr id="7" name="Picture 7"/>
          <p:cNvPicPr>
            <a:picLocks noChangeAspect="1"/>
          </p:cNvPicPr>
          <p:nvPr/>
        </p:nvPicPr>
        <p:blipFill>
          <a:blip r:embed="rId3"/>
          <a:srcRect t="7848" b="7848"/>
          <a:stretch>
            <a:fillRect/>
          </a:stretch>
        </p:blipFill>
        <p:spPr>
          <a:xfrm>
            <a:off x="9486879" y="3030193"/>
            <a:ext cx="2256056" cy="1267968"/>
          </a:xfrm>
          <a:prstGeom prst="rect">
            <a:avLst/>
          </a:prstGeom>
        </p:spPr>
      </p:pic>
      <p:sp>
        <p:nvSpPr>
          <p:cNvPr id="8" name="AutoShape 8"/>
          <p:cNvSpPr/>
          <p:nvPr/>
        </p:nvSpPr>
        <p:spPr>
          <a:xfrm>
            <a:off x="2795409" y="4664094"/>
            <a:ext cx="8008040" cy="1267968"/>
          </a:xfrm>
          <a:prstGeom prst="rect">
            <a:avLst/>
          </a:prstGeom>
          <a:solidFill>
            <a:schemeClr val="accent1">
              <a:alpha val="100000"/>
            </a:schemeClr>
          </a:solidFill>
        </p:spPr>
        <p:txBody>
          <a:bodyPr/>
          <a:lstStyle/>
          <a:p/>
        </p:txBody>
      </p:sp>
      <p:sp>
        <p:nvSpPr>
          <p:cNvPr id="9" name="TextBox 9"/>
          <p:cNvSpPr txBox="1"/>
          <p:nvPr/>
        </p:nvSpPr>
        <p:spPr>
          <a:xfrm>
            <a:off x="3472914" y="4947518"/>
            <a:ext cx="7220692"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alpha val="100000"/>
                  </a:srgbClr>
                </a:solidFill>
                <a:latin typeface="Microsoft Yahei"/>
                <a:ea typeface="Microsoft Yahei"/>
                <a:cs typeface="Microsoft Yahei"/>
              </a:rPr>
              <a:t>强调安全意识和安全操作的重要性，培训员工正确使用相关设备和器材，确保游客和员工的安全。</a:t>
            </a:r>
          </a:p>
        </p:txBody>
      </p:sp>
      <p:pic>
        <p:nvPicPr>
          <p:cNvPr id="10" name="Picture 10"/>
          <p:cNvPicPr>
            <a:picLocks noChangeAspect="1"/>
          </p:cNvPicPr>
          <p:nvPr/>
        </p:nvPicPr>
        <p:blipFill>
          <a:blip r:embed="rId4"/>
          <a:srcRect t="7848" b="7848"/>
          <a:stretch>
            <a:fillRect/>
          </a:stretch>
        </p:blipFill>
        <p:spPr>
          <a:xfrm>
            <a:off x="544772" y="4664094"/>
            <a:ext cx="2256056" cy="1267968"/>
          </a:xfrm>
          <a:prstGeom prst="rect">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p:txBody>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岗位职责与操作规范培训</a:t>
              </a:r>
            </a:p>
          </p:txBody>
        </p:sp>
      </p:grpSp>
    </p:spTree>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981837" y="1604867"/>
            <a:ext cx="3394996" cy="2116741"/>
          </a:xfrm>
          <a:prstGeom prst="rect">
            <a:avLst/>
          </a:prstGeom>
          <a:solidFill>
            <a:schemeClr val="accent1">
              <a:alpha val="100000"/>
            </a:schemeClr>
          </a:solidFill>
        </p:spPr>
        <p:txBody>
          <a:bodyPr vert="horz" wrap="square" lIns="91440" tIns="45720" rIns="91440" bIns="45720" rtlCol="0" anchor="ctr" anchorCtr="0">
            <a:noAutofit/>
          </a:bodyPr>
          <a:lstStyle/>
          <a:p>
            <a:pPr algn="ctr">
              <a:defRPr/>
            </a:pPr>
            <a:r>
              <a:rPr lang="en-US" sz="2940">
                <a:solidFill>
                  <a:srgbClr val="FFFFFF">
                    <a:alpha val="100000"/>
                  </a:srgbClr>
                </a:solidFill>
                <a:latin typeface="Calibri"/>
                <a:ea typeface="Calibri"/>
                <a:cs typeface="Calibri"/>
              </a:rPr>
              <a:t>    </a:t>
            </a:r>
            <a:endParaRPr lang="en-US" sz="1100"/>
          </a:p>
        </p:txBody>
      </p:sp>
      <p:sp>
        <p:nvSpPr>
          <p:cNvPr id="3" name="AutoShape 3"/>
          <p:cNvSpPr/>
          <p:nvPr/>
        </p:nvSpPr>
        <p:spPr>
          <a:xfrm>
            <a:off x="4376738" y="3721608"/>
            <a:ext cx="3394996" cy="2116741"/>
          </a:xfrm>
          <a:prstGeom prst="rect">
            <a:avLst/>
          </a:prstGeom>
          <a:solidFill>
            <a:schemeClr val="accent1">
              <a:alpha val="100000"/>
            </a:schemeClr>
          </a:solidFill>
        </p:spPr>
        <p:txBody>
          <a:bodyPr/>
          <a:lstStyle/>
          <a:p/>
        </p:txBody>
      </p:sp>
      <p:sp>
        <p:nvSpPr>
          <p:cNvPr id="4" name="AutoShape 4"/>
          <p:cNvSpPr/>
          <p:nvPr/>
        </p:nvSpPr>
        <p:spPr>
          <a:xfrm>
            <a:off x="7771733" y="1604867"/>
            <a:ext cx="3394996" cy="2116741"/>
          </a:xfrm>
          <a:prstGeom prst="rect">
            <a:avLst/>
          </a:prstGeom>
          <a:solidFill>
            <a:schemeClr val="accent1">
              <a:alpha val="100000"/>
            </a:schemeClr>
          </a:solidFill>
        </p:spPr>
        <p:txBody>
          <a:bodyPr/>
          <a:lstStyle/>
          <a:p/>
        </p:txBody>
      </p:sp>
      <p:pic>
        <p:nvPicPr>
          <p:cNvPr id="5" name="Picture 5"/>
          <p:cNvPicPr>
            <a:picLocks noChangeAspect="1"/>
          </p:cNvPicPr>
          <p:nvPr/>
        </p:nvPicPr>
        <p:blipFill>
          <a:blip r:embed="rId2"/>
          <a:srcRect t="2638" b="2638"/>
          <a:stretch>
            <a:fillRect/>
          </a:stretch>
        </p:blipFill>
        <p:spPr>
          <a:xfrm>
            <a:off x="981837" y="3694465"/>
            <a:ext cx="3394942" cy="2143864"/>
          </a:xfrm>
          <a:prstGeom prst="rect">
            <a:avLst/>
          </a:prstGeom>
        </p:spPr>
      </p:pic>
      <p:pic>
        <p:nvPicPr>
          <p:cNvPr id="6" name="Picture 6"/>
          <p:cNvPicPr>
            <a:picLocks noChangeAspect="1"/>
          </p:cNvPicPr>
          <p:nvPr/>
        </p:nvPicPr>
        <p:blipFill>
          <a:blip r:embed="rId3"/>
          <a:srcRect t="2520" b="2520"/>
          <a:stretch>
            <a:fillRect/>
          </a:stretch>
        </p:blipFill>
        <p:spPr>
          <a:xfrm>
            <a:off x="4376812" y="1577730"/>
            <a:ext cx="3394942" cy="2143864"/>
          </a:xfrm>
          <a:prstGeom prst="rect">
            <a:avLst/>
          </a:prstGeom>
        </p:spPr>
      </p:pic>
      <p:pic>
        <p:nvPicPr>
          <p:cNvPr id="7" name="Picture 7"/>
          <p:cNvPicPr>
            <a:picLocks noChangeAspect="1"/>
          </p:cNvPicPr>
          <p:nvPr/>
        </p:nvPicPr>
        <p:blipFill>
          <a:blip r:embed="rId4"/>
          <a:srcRect t="2638" b="2638"/>
          <a:stretch>
            <a:fillRect/>
          </a:stretch>
        </p:blipFill>
        <p:spPr>
          <a:xfrm>
            <a:off x="7771733" y="3721608"/>
            <a:ext cx="3394942" cy="2143864"/>
          </a:xfrm>
          <a:prstGeom prst="rect">
            <a:avLst/>
          </a:prstGeom>
        </p:spPr>
      </p:pic>
      <p:grpSp>
        <p:nvGrpSpPr>
          <p:cNvPr id="8" name="Group 8"/>
          <p:cNvGrpSpPr/>
          <p:nvPr/>
        </p:nvGrpSpPr>
        <p:grpSpPr>
          <a:xfrm>
            <a:off x="454963" y="93878"/>
            <a:ext cx="10641129" cy="914400"/>
            <a:chOff x="454963" y="93878"/>
            <a:chExt cx="10641129" cy="914400"/>
          </a:xfrm>
        </p:grpSpPr>
        <p:sp>
          <p:nvSpPr>
            <p:cNvPr id="9" name="AutoShape 9"/>
            <p:cNvSpPr/>
            <p:nvPr/>
          </p:nvSpPr>
          <p:spPr>
            <a:xfrm>
              <a:off x="454963" y="331168"/>
              <a:ext cx="84147" cy="84147"/>
            </a:xfrm>
            <a:prstGeom prst="ellipse">
              <a:avLst/>
            </a:prstGeom>
            <a:solidFill>
              <a:schemeClr val="accent1">
                <a:alpha val="100000"/>
              </a:schemeClr>
            </a:solidFill>
          </p:spPr>
          <p:txBody>
            <a:bodyPr/>
            <a:lstStyle/>
            <a:p/>
          </p:txBody>
        </p:sp>
        <p:sp>
          <p:nvSpPr>
            <p:cNvPr id="10" name="AutoShape 10"/>
            <p:cNvSpPr/>
            <p:nvPr/>
          </p:nvSpPr>
          <p:spPr>
            <a:xfrm>
              <a:off x="575049" y="337743"/>
              <a:ext cx="78137" cy="78137"/>
            </a:xfrm>
            <a:prstGeom prst="ellipse">
              <a:avLst/>
            </a:prstGeom>
            <a:solidFill>
              <a:schemeClr val="accent1">
                <a:alpha val="80000"/>
              </a:schemeClr>
            </a:solidFill>
          </p:spPr>
          <p:txBody>
            <a:bodyPr/>
            <a:lstStyle/>
            <a:p/>
          </p:txBody>
        </p:sp>
        <p:sp>
          <p:nvSpPr>
            <p:cNvPr id="11" name="AutoShape 11"/>
            <p:cNvSpPr/>
            <p:nvPr/>
          </p:nvSpPr>
          <p:spPr>
            <a:xfrm>
              <a:off x="689125" y="339460"/>
              <a:ext cx="74704" cy="74704"/>
            </a:xfrm>
            <a:prstGeom prst="ellipse">
              <a:avLst/>
            </a:prstGeom>
            <a:solidFill>
              <a:schemeClr val="accent1">
                <a:alpha val="60000"/>
              </a:schemeClr>
            </a:solidFill>
          </p:spPr>
          <p:txBody>
            <a:bodyPr/>
            <a:lstStyle/>
            <a:p/>
          </p:txBody>
        </p:sp>
        <p:sp>
          <p:nvSpPr>
            <p:cNvPr id="12" name="AutoShape 12"/>
            <p:cNvSpPr/>
            <p:nvPr/>
          </p:nvSpPr>
          <p:spPr>
            <a:xfrm>
              <a:off x="799768" y="348430"/>
              <a:ext cx="69238" cy="69238"/>
            </a:xfrm>
            <a:prstGeom prst="ellipse">
              <a:avLst/>
            </a:prstGeom>
            <a:solidFill>
              <a:schemeClr val="accent1">
                <a:alpha val="40000"/>
              </a:schemeClr>
            </a:solidFill>
          </p:spPr>
          <p:txBody>
            <a:bodyPr/>
            <a:lstStyle/>
            <a:p/>
          </p:txBody>
        </p:sp>
        <p:sp>
          <p:nvSpPr>
            <p:cNvPr id="13" name="AutoShape 13"/>
            <p:cNvSpPr/>
            <p:nvPr/>
          </p:nvSpPr>
          <p:spPr>
            <a:xfrm>
              <a:off x="904945" y="344297"/>
              <a:ext cx="65594" cy="65594"/>
            </a:xfrm>
            <a:prstGeom prst="ellipse">
              <a:avLst/>
            </a:prstGeom>
            <a:solidFill>
              <a:schemeClr val="accent1">
                <a:alpha val="20000"/>
              </a:schemeClr>
            </a:solidFill>
          </p:spPr>
          <p:txBody>
            <a:bodyPr/>
            <a:lstStyle/>
            <a:p/>
          </p:txBody>
        </p:sp>
        <p:sp>
          <p:nvSpPr>
            <p:cNvPr id="14" name="AutoShape 14"/>
            <p:cNvSpPr/>
            <p:nvPr/>
          </p:nvSpPr>
          <p:spPr>
            <a:xfrm>
              <a:off x="454963" y="448942"/>
              <a:ext cx="84147" cy="84147"/>
            </a:xfrm>
            <a:prstGeom prst="ellipse">
              <a:avLst/>
            </a:prstGeom>
            <a:solidFill>
              <a:schemeClr val="accent1">
                <a:alpha val="100000"/>
              </a:schemeClr>
            </a:solidFill>
          </p:spPr>
          <p:txBody>
            <a:bodyPr/>
            <a:lstStyle/>
            <a:p/>
          </p:txBody>
        </p:sp>
        <p:sp>
          <p:nvSpPr>
            <p:cNvPr id="15" name="AutoShape 15"/>
            <p:cNvSpPr/>
            <p:nvPr/>
          </p:nvSpPr>
          <p:spPr>
            <a:xfrm>
              <a:off x="575049" y="455517"/>
              <a:ext cx="78137" cy="78137"/>
            </a:xfrm>
            <a:prstGeom prst="ellipse">
              <a:avLst/>
            </a:prstGeom>
            <a:solidFill>
              <a:schemeClr val="accent1">
                <a:alpha val="80000"/>
              </a:schemeClr>
            </a:solidFill>
          </p:spPr>
          <p:txBody>
            <a:bodyPr/>
            <a:lstStyle/>
            <a:p/>
          </p:txBody>
        </p:sp>
        <p:sp>
          <p:nvSpPr>
            <p:cNvPr id="16" name="AutoShape 16"/>
            <p:cNvSpPr/>
            <p:nvPr/>
          </p:nvSpPr>
          <p:spPr>
            <a:xfrm>
              <a:off x="689125" y="457233"/>
              <a:ext cx="74704" cy="74704"/>
            </a:xfrm>
            <a:prstGeom prst="ellipse">
              <a:avLst/>
            </a:prstGeom>
            <a:solidFill>
              <a:schemeClr val="accent1">
                <a:alpha val="60000"/>
              </a:schemeClr>
            </a:solidFill>
          </p:spPr>
          <p:txBody>
            <a:bodyPr/>
            <a:lstStyle/>
            <a:p/>
          </p:txBody>
        </p:sp>
        <p:sp>
          <p:nvSpPr>
            <p:cNvPr id="17" name="AutoShape 17"/>
            <p:cNvSpPr/>
            <p:nvPr/>
          </p:nvSpPr>
          <p:spPr>
            <a:xfrm>
              <a:off x="799768" y="466203"/>
              <a:ext cx="69238" cy="69238"/>
            </a:xfrm>
            <a:prstGeom prst="ellipse">
              <a:avLst/>
            </a:prstGeom>
            <a:solidFill>
              <a:schemeClr val="accent1">
                <a:alpha val="40000"/>
              </a:schemeClr>
            </a:solidFill>
          </p:spPr>
          <p:txBody>
            <a:bodyPr/>
            <a:lstStyle/>
            <a:p/>
          </p:txBody>
        </p:sp>
        <p:sp>
          <p:nvSpPr>
            <p:cNvPr id="18" name="AutoShape 18"/>
            <p:cNvSpPr/>
            <p:nvPr/>
          </p:nvSpPr>
          <p:spPr>
            <a:xfrm>
              <a:off x="904945" y="462070"/>
              <a:ext cx="65594" cy="65594"/>
            </a:xfrm>
            <a:prstGeom prst="ellipse">
              <a:avLst/>
            </a:prstGeom>
            <a:solidFill>
              <a:schemeClr val="accent1">
                <a:alpha val="20000"/>
              </a:schemeClr>
            </a:solidFill>
          </p:spPr>
          <p:txBody>
            <a:bodyPr/>
            <a:lstStyle/>
            <a:p/>
          </p:txBody>
        </p:sp>
        <p:sp>
          <p:nvSpPr>
            <p:cNvPr id="19" name="AutoShape 19"/>
            <p:cNvSpPr/>
            <p:nvPr/>
          </p:nvSpPr>
          <p:spPr>
            <a:xfrm>
              <a:off x="454963" y="566715"/>
              <a:ext cx="84147" cy="84147"/>
            </a:xfrm>
            <a:prstGeom prst="ellipse">
              <a:avLst/>
            </a:prstGeom>
            <a:solidFill>
              <a:schemeClr val="accent1">
                <a:alpha val="100000"/>
              </a:schemeClr>
            </a:solidFill>
          </p:spPr>
          <p:txBody>
            <a:bodyPr/>
            <a:lstStyle/>
            <a:p/>
          </p:txBody>
        </p:sp>
        <p:sp>
          <p:nvSpPr>
            <p:cNvPr id="20" name="AutoShape 20"/>
            <p:cNvSpPr/>
            <p:nvPr/>
          </p:nvSpPr>
          <p:spPr>
            <a:xfrm>
              <a:off x="575049" y="573291"/>
              <a:ext cx="78137" cy="78137"/>
            </a:xfrm>
            <a:prstGeom prst="ellipse">
              <a:avLst/>
            </a:prstGeom>
            <a:solidFill>
              <a:schemeClr val="accent1">
                <a:alpha val="80000"/>
              </a:schemeClr>
            </a:solidFill>
          </p:spPr>
          <p:txBody>
            <a:bodyPr/>
            <a:lstStyle/>
            <a:p/>
          </p:txBody>
        </p:sp>
        <p:sp>
          <p:nvSpPr>
            <p:cNvPr id="21" name="AutoShape 21"/>
            <p:cNvSpPr/>
            <p:nvPr/>
          </p:nvSpPr>
          <p:spPr>
            <a:xfrm>
              <a:off x="689125" y="575007"/>
              <a:ext cx="74704" cy="74704"/>
            </a:xfrm>
            <a:prstGeom prst="ellipse">
              <a:avLst/>
            </a:prstGeom>
            <a:solidFill>
              <a:schemeClr val="accent1">
                <a:alpha val="60000"/>
              </a:schemeClr>
            </a:solidFill>
          </p:spPr>
          <p:txBody>
            <a:bodyPr/>
            <a:lstStyle/>
            <a:p/>
          </p:txBody>
        </p:sp>
        <p:sp>
          <p:nvSpPr>
            <p:cNvPr id="22" name="AutoShape 22"/>
            <p:cNvSpPr/>
            <p:nvPr/>
          </p:nvSpPr>
          <p:spPr>
            <a:xfrm>
              <a:off x="799768" y="583977"/>
              <a:ext cx="69238" cy="69238"/>
            </a:xfrm>
            <a:prstGeom prst="ellipse">
              <a:avLst/>
            </a:prstGeom>
            <a:solidFill>
              <a:schemeClr val="accent1">
                <a:alpha val="40000"/>
              </a:schemeClr>
            </a:solidFill>
          </p:spPr>
          <p:txBody>
            <a:bodyPr/>
            <a:lstStyle/>
            <a:p/>
          </p:txBody>
        </p:sp>
        <p:sp>
          <p:nvSpPr>
            <p:cNvPr id="23" name="AutoShape 23"/>
            <p:cNvSpPr/>
            <p:nvPr/>
          </p:nvSpPr>
          <p:spPr>
            <a:xfrm>
              <a:off x="904945" y="579844"/>
              <a:ext cx="65594" cy="65594"/>
            </a:xfrm>
            <a:prstGeom prst="ellipse">
              <a:avLst/>
            </a:prstGeom>
            <a:solidFill>
              <a:schemeClr val="accent1">
                <a:alpha val="20000"/>
              </a:schemeClr>
            </a:solidFill>
          </p:spPr>
          <p:txBody>
            <a:bodyPr/>
            <a:lstStyle/>
            <a:p/>
          </p:txBody>
        </p:sp>
        <p:sp>
          <p:nvSpPr>
            <p:cNvPr id="24" name="AutoShape 24"/>
            <p:cNvSpPr/>
            <p:nvPr/>
          </p:nvSpPr>
          <p:spPr>
            <a:xfrm>
              <a:off x="454963" y="684489"/>
              <a:ext cx="84147" cy="84147"/>
            </a:xfrm>
            <a:prstGeom prst="ellipse">
              <a:avLst/>
            </a:prstGeom>
            <a:solidFill>
              <a:schemeClr val="accent1">
                <a:alpha val="100000"/>
              </a:schemeClr>
            </a:solidFill>
          </p:spPr>
          <p:txBody>
            <a:bodyPr/>
            <a:lstStyle/>
            <a:p/>
          </p:txBody>
        </p:sp>
        <p:sp>
          <p:nvSpPr>
            <p:cNvPr id="25" name="AutoShape 25"/>
            <p:cNvSpPr/>
            <p:nvPr/>
          </p:nvSpPr>
          <p:spPr>
            <a:xfrm>
              <a:off x="575049" y="691064"/>
              <a:ext cx="78137" cy="78137"/>
            </a:xfrm>
            <a:prstGeom prst="ellipse">
              <a:avLst/>
            </a:prstGeom>
            <a:solidFill>
              <a:schemeClr val="accent1">
                <a:alpha val="80000"/>
              </a:schemeClr>
            </a:solidFill>
          </p:spPr>
          <p:txBody>
            <a:bodyPr/>
            <a:lstStyle/>
            <a:p/>
          </p:txBody>
        </p:sp>
        <p:sp>
          <p:nvSpPr>
            <p:cNvPr id="26" name="AutoShape 26"/>
            <p:cNvSpPr/>
            <p:nvPr/>
          </p:nvSpPr>
          <p:spPr>
            <a:xfrm>
              <a:off x="689125" y="692781"/>
              <a:ext cx="74704" cy="74704"/>
            </a:xfrm>
            <a:prstGeom prst="ellipse">
              <a:avLst/>
            </a:prstGeom>
            <a:solidFill>
              <a:schemeClr val="accent1">
                <a:alpha val="60000"/>
              </a:schemeClr>
            </a:solidFill>
          </p:spPr>
          <p:txBody>
            <a:bodyPr/>
            <a:lstStyle/>
            <a:p/>
          </p:txBody>
        </p:sp>
        <p:sp>
          <p:nvSpPr>
            <p:cNvPr id="27" name="AutoShape 27"/>
            <p:cNvSpPr/>
            <p:nvPr/>
          </p:nvSpPr>
          <p:spPr>
            <a:xfrm>
              <a:off x="799768" y="701751"/>
              <a:ext cx="69238" cy="69238"/>
            </a:xfrm>
            <a:prstGeom prst="ellipse">
              <a:avLst/>
            </a:prstGeom>
            <a:solidFill>
              <a:schemeClr val="accent1">
                <a:alpha val="40000"/>
              </a:schemeClr>
            </a:solidFill>
          </p:spPr>
          <p:txBody>
            <a:bodyPr/>
            <a:lstStyle/>
            <a:p/>
          </p:txBody>
        </p:sp>
        <p:sp>
          <p:nvSpPr>
            <p:cNvPr id="28" name="AutoShape 28"/>
            <p:cNvSpPr/>
            <p:nvPr/>
          </p:nvSpPr>
          <p:spPr>
            <a:xfrm>
              <a:off x="904945" y="697618"/>
              <a:ext cx="65594" cy="65594"/>
            </a:xfrm>
            <a:prstGeom prst="ellipse">
              <a:avLst/>
            </a:prstGeom>
            <a:solidFill>
              <a:schemeClr val="accent1">
                <a:alpha val="20000"/>
              </a:schemeClr>
            </a:solidFill>
          </p:spPr>
          <p:txBody>
            <a:bodyPr/>
            <a:lstStyle/>
            <a:p/>
          </p:txBody>
        </p:sp>
        <p:sp>
          <p:nvSpPr>
            <p:cNvPr id="29" name="TextBox 29"/>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服务意识与沟通技巧培训</a:t>
              </a:r>
            </a:p>
          </p:txBody>
        </p:sp>
      </p:grpSp>
      <p:sp>
        <p:nvSpPr>
          <p:cNvPr id="30" name="TextBox 30"/>
          <p:cNvSpPr txBox="1"/>
          <p:nvPr/>
        </p:nvSpPr>
        <p:spPr>
          <a:xfrm>
            <a:off x="1057922" y="1822244"/>
            <a:ext cx="3286271" cy="1654845"/>
          </a:xfrm>
          <a:prstGeom prst="rect">
            <a:avLst/>
          </a:prstGeom>
        </p:spPr>
        <p:txBody>
          <a:bodyPr vert="horz" wrap="square" lIns="66008" tIns="33052" rIns="66008" bIns="33052" rtlCol="0" anchor="ctr" anchorCtr="1">
            <a:normAutofit/>
          </a:bodyPr>
          <a:lstStyle/>
          <a:p>
            <a:pPr algn="l">
              <a:lnSpc>
                <a:spcPct val="187000"/>
              </a:lnSpc>
            </a:pPr>
            <a:r>
              <a:rPr lang="en-US" sz="1500">
                <a:solidFill>
                  <a:srgbClr val="FFFDFD">
                    <a:alpha val="100000"/>
                  </a:srgbClr>
                </a:solidFill>
                <a:latin typeface="Microsoft Yahei"/>
                <a:ea typeface="Microsoft Yahei"/>
                <a:cs typeface="Microsoft Yahei"/>
              </a:rPr>
              <a:t>培养员工的服务意识，强调“顾客至上”的服务理念，使员工能够以热情、周到的态度为游客提供优质服务。</a:t>
            </a:r>
          </a:p>
        </p:txBody>
      </p:sp>
      <p:sp>
        <p:nvSpPr>
          <p:cNvPr id="31" name="TextBox 31"/>
          <p:cNvSpPr txBox="1"/>
          <p:nvPr/>
        </p:nvSpPr>
        <p:spPr>
          <a:xfrm>
            <a:off x="4452917" y="3966127"/>
            <a:ext cx="3286271" cy="1654845"/>
          </a:xfrm>
          <a:prstGeom prst="rect">
            <a:avLst/>
          </a:prstGeom>
        </p:spPr>
        <p:txBody>
          <a:bodyPr vert="horz" wrap="square" lIns="66008" tIns="33052" rIns="66008" bIns="33052" rtlCol="0" anchor="ctr" anchorCtr="1">
            <a:normAutofit/>
          </a:bodyPr>
          <a:lstStyle/>
          <a:p>
            <a:pPr algn="l">
              <a:lnSpc>
                <a:spcPct val="187000"/>
              </a:lnSpc>
            </a:pPr>
            <a:r>
              <a:rPr lang="en-US" sz="1500">
                <a:solidFill>
                  <a:srgbClr val="FFFDFD">
                    <a:alpha val="100000"/>
                  </a:srgbClr>
                </a:solidFill>
                <a:latin typeface="Microsoft Yahei"/>
                <a:ea typeface="Microsoft Yahei"/>
                <a:cs typeface="Microsoft Yahei"/>
              </a:rPr>
              <a:t>通过沟通技巧的培训，提高员工与游客的沟通能力，有效解决游客的问题和需求。</a:t>
            </a:r>
          </a:p>
        </p:txBody>
      </p:sp>
      <p:sp>
        <p:nvSpPr>
          <p:cNvPr id="32" name="TextBox 32"/>
          <p:cNvSpPr txBox="1"/>
          <p:nvPr/>
        </p:nvSpPr>
        <p:spPr>
          <a:xfrm>
            <a:off x="7847818" y="1822244"/>
            <a:ext cx="3286271" cy="1654845"/>
          </a:xfrm>
          <a:prstGeom prst="rect">
            <a:avLst/>
          </a:prstGeom>
        </p:spPr>
        <p:txBody>
          <a:bodyPr vert="horz" wrap="square" lIns="66008" tIns="33052" rIns="66008" bIns="33052" rtlCol="0" anchor="ctr" anchorCtr="1">
            <a:normAutofit/>
          </a:bodyPr>
          <a:lstStyle/>
          <a:p>
            <a:pPr algn="l">
              <a:lnSpc>
                <a:spcPct val="187000"/>
              </a:lnSpc>
            </a:pPr>
            <a:r>
              <a:rPr lang="en-US" sz="1500">
                <a:solidFill>
                  <a:srgbClr val="FFFDFD">
                    <a:alpha val="100000"/>
                  </a:srgbClr>
                </a:solidFill>
                <a:latin typeface="Microsoft Yahei"/>
                <a:ea typeface="Microsoft Yahei"/>
                <a:cs typeface="Microsoft Yahei"/>
              </a:rPr>
              <a:t>培训员工掌握多种语言，以便更好地为来自不同国家和地区的游客提供服务。</a:t>
            </a: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flipV="1">
            <a:off x="8281295" y="2800971"/>
            <a:ext cx="3317450" cy="3466130"/>
          </a:xfrm>
          <a:prstGeom prst="round2SameRect">
            <a:avLst/>
          </a:prstGeom>
          <a:solidFill>
            <a:schemeClr val="accent2">
              <a:alpha val="100000"/>
            </a:schemeClr>
          </a:solidFill>
        </p:spPr>
        <p:txBody>
          <a:bodyPr/>
          <a:lstStyle/>
          <a:p/>
        </p:txBody>
      </p:sp>
      <p:sp>
        <p:nvSpPr>
          <p:cNvPr id="3" name="AutoShape 3"/>
          <p:cNvSpPr/>
          <p:nvPr/>
        </p:nvSpPr>
        <p:spPr>
          <a:xfrm flipV="1">
            <a:off x="4438401" y="2800971"/>
            <a:ext cx="3317450" cy="3466130"/>
          </a:xfrm>
          <a:prstGeom prst="round2SameRect">
            <a:avLst/>
          </a:prstGeom>
          <a:solidFill>
            <a:schemeClr val="accent2">
              <a:alpha val="100000"/>
            </a:schemeClr>
          </a:solidFill>
        </p:spPr>
        <p:txBody>
          <a:bodyPr/>
          <a:lstStyle/>
          <a:p/>
        </p:txBody>
      </p:sp>
      <p:sp>
        <p:nvSpPr>
          <p:cNvPr id="4" name="AutoShape 4"/>
          <p:cNvSpPr/>
          <p:nvPr/>
        </p:nvSpPr>
        <p:spPr>
          <a:xfrm flipV="1">
            <a:off x="539110" y="2800971"/>
            <a:ext cx="3317450" cy="3466130"/>
          </a:xfrm>
          <a:prstGeom prst="round2SameRect">
            <a:avLst/>
          </a:prstGeom>
          <a:solidFill>
            <a:schemeClr val="accent2">
              <a:alpha val="100000"/>
            </a:schemeClr>
          </a:solidFill>
        </p:spPr>
        <p:txBody>
          <a:bodyPr/>
          <a:lstStyle/>
          <a:p/>
        </p:txBody>
      </p:sp>
      <p:sp>
        <p:nvSpPr>
          <p:cNvPr id="5" name="AutoShape 5"/>
          <p:cNvSpPr/>
          <p:nvPr/>
        </p:nvSpPr>
        <p:spPr>
          <a:xfrm>
            <a:off x="8281295" y="1227848"/>
            <a:ext cx="3317450" cy="3317450"/>
          </a:xfrm>
          <a:prstGeom prst="ellipse">
            <a:avLst/>
          </a:prstGeom>
          <a:solidFill>
            <a:schemeClr val="accent2">
              <a:alpha val="100000"/>
            </a:schemeClr>
          </a:solidFill>
        </p:spPr>
        <p:txBody>
          <a:bodyPr/>
          <a:lstStyle/>
          <a:p/>
        </p:txBody>
      </p:sp>
      <p:sp>
        <p:nvSpPr>
          <p:cNvPr id="6" name="AutoShape 6"/>
          <p:cNvSpPr/>
          <p:nvPr/>
        </p:nvSpPr>
        <p:spPr>
          <a:xfrm>
            <a:off x="4438401" y="1227848"/>
            <a:ext cx="3317450" cy="3317450"/>
          </a:xfrm>
          <a:prstGeom prst="ellipse">
            <a:avLst/>
          </a:prstGeom>
          <a:solidFill>
            <a:schemeClr val="accent2">
              <a:alpha val="100000"/>
            </a:schemeClr>
          </a:solidFill>
        </p:spPr>
        <p:txBody>
          <a:bodyPr/>
          <a:lstStyle/>
          <a:p/>
        </p:txBody>
      </p:sp>
      <p:sp>
        <p:nvSpPr>
          <p:cNvPr id="7" name="AutoShape 7"/>
          <p:cNvSpPr/>
          <p:nvPr/>
        </p:nvSpPr>
        <p:spPr>
          <a:xfrm>
            <a:off x="539110" y="1227848"/>
            <a:ext cx="3317450" cy="3317450"/>
          </a:xfrm>
          <a:prstGeom prst="ellipse">
            <a:avLst/>
          </a:prstGeom>
          <a:solidFill>
            <a:schemeClr val="accent2">
              <a:alpha val="100000"/>
            </a:schemeClr>
          </a:solidFill>
        </p:spPr>
        <p:txBody>
          <a:bodyPr/>
          <a:lstStyle/>
          <a:p/>
        </p:txBody>
      </p:sp>
      <p:sp>
        <p:nvSpPr>
          <p:cNvPr id="8" name="TextBox 8"/>
          <p:cNvSpPr txBox="1"/>
          <p:nvPr/>
        </p:nvSpPr>
        <p:spPr>
          <a:xfrm>
            <a:off x="760778" y="4533107"/>
            <a:ext cx="2968423" cy="1287399"/>
          </a:xfrm>
          <a:prstGeom prst="rect">
            <a:avLst/>
          </a:prstGeom>
        </p:spPr>
        <p:txBody>
          <a:bodyPr vert="horz" wrap="square" lIns="114300" tIns="57150" rIns="114300" bIns="57150" rtlCol="0" anchor="t" anchorCtr="0">
            <a:spAutoFit/>
          </a:bodyPr>
          <a:lstStyle/>
          <a:p>
            <a:pPr algn="ctr">
              <a:lnSpc>
                <a:spcPct val="120000"/>
              </a:lnSpc>
            </a:pPr>
            <a:r>
              <a:rPr lang="en-US" sz="1500">
                <a:solidFill>
                  <a:srgbClr val="FFFFFF">
                    <a:alpha val="100000"/>
                  </a:srgbClr>
                </a:solidFill>
                <a:latin typeface="Microsoft Yahei"/>
                <a:ea typeface="Microsoft Yahei"/>
                <a:cs typeface="Microsoft Yahei"/>
              </a:rPr>
              <a:t>强调团队协作的重要性，培养员工的团队意识和协作精神，提高整体工作效率。</a:t>
            </a:r>
          </a:p>
        </p:txBody>
      </p:sp>
      <p:sp>
        <p:nvSpPr>
          <p:cNvPr id="9" name="TextBox 9"/>
          <p:cNvSpPr txBox="1"/>
          <p:nvPr/>
        </p:nvSpPr>
        <p:spPr>
          <a:xfrm>
            <a:off x="4601267" y="4533107"/>
            <a:ext cx="2979820" cy="1287399"/>
          </a:xfrm>
          <a:prstGeom prst="rect">
            <a:avLst/>
          </a:prstGeom>
        </p:spPr>
        <p:txBody>
          <a:bodyPr vert="horz" wrap="square" lIns="114300" tIns="57150" rIns="114300" bIns="57150" rtlCol="0" anchor="t" anchorCtr="0">
            <a:spAutoFit/>
          </a:bodyPr>
          <a:lstStyle/>
          <a:p>
            <a:pPr algn="ctr">
              <a:lnSpc>
                <a:spcPct val="120000"/>
              </a:lnSpc>
            </a:pPr>
            <a:r>
              <a:rPr lang="en-US" sz="1500">
                <a:solidFill>
                  <a:srgbClr val="FFFFFF">
                    <a:alpha val="100000"/>
                  </a:srgbClr>
                </a:solidFill>
                <a:latin typeface="Microsoft Yahei"/>
                <a:ea typeface="Microsoft Yahei"/>
                <a:cs typeface="Microsoft Yahei"/>
              </a:rPr>
              <a:t>通过模拟演练等形式，使员工了解应急处理流程和措施，能够在遇到突发事件时迅速做出反应，确保游客和员工的安全。</a:t>
            </a:r>
          </a:p>
        </p:txBody>
      </p:sp>
      <p:sp>
        <p:nvSpPr>
          <p:cNvPr id="10" name="TextBox 10"/>
          <p:cNvSpPr txBox="1"/>
          <p:nvPr/>
        </p:nvSpPr>
        <p:spPr>
          <a:xfrm>
            <a:off x="8450110" y="4533107"/>
            <a:ext cx="2979820" cy="1287399"/>
          </a:xfrm>
          <a:prstGeom prst="rect">
            <a:avLst/>
          </a:prstGeom>
        </p:spPr>
        <p:txBody>
          <a:bodyPr vert="horz" wrap="square" lIns="114300" tIns="57150" rIns="114300" bIns="57150" rtlCol="0" anchor="t" anchorCtr="0">
            <a:spAutoFit/>
          </a:bodyPr>
          <a:lstStyle/>
          <a:p>
            <a:pPr algn="ctr">
              <a:lnSpc>
                <a:spcPct val="120000"/>
              </a:lnSpc>
            </a:pPr>
            <a:r>
              <a:rPr lang="en-US" sz="1500">
                <a:solidFill>
                  <a:srgbClr val="FFFFFF">
                    <a:alpha val="100000"/>
                  </a:srgbClr>
                </a:solidFill>
                <a:latin typeface="Microsoft Yahei"/>
                <a:ea typeface="Microsoft Yahei"/>
                <a:cs typeface="Microsoft Yahei"/>
              </a:rPr>
              <a:t>培训员工掌握基本的急救知识和技能，以便在紧急情况下能够及时为游客提供帮助。</a:t>
            </a:r>
          </a:p>
        </p:txBody>
      </p:sp>
      <p:pic>
        <p:nvPicPr>
          <p:cNvPr id="11" name="Picture 11"/>
          <p:cNvPicPr>
            <a:picLocks noChangeAspect="1"/>
          </p:cNvPicPr>
          <p:nvPr/>
        </p:nvPicPr>
        <p:blipFill>
          <a:blip r:embed="rId2"/>
          <a:srcRect t="14453" b="14453"/>
          <a:stretch>
            <a:fillRect/>
          </a:stretch>
        </p:blipFill>
        <p:spPr>
          <a:xfrm>
            <a:off x="880299" y="1569037"/>
            <a:ext cx="2635073" cy="2635073"/>
          </a:xfrm>
          <a:prstGeom prst="ellipse">
            <a:avLst/>
          </a:prstGeom>
        </p:spPr>
      </p:pic>
      <p:pic>
        <p:nvPicPr>
          <p:cNvPr id="12" name="Picture 12"/>
          <p:cNvPicPr>
            <a:picLocks noChangeAspect="1"/>
          </p:cNvPicPr>
          <p:nvPr/>
        </p:nvPicPr>
        <p:blipFill>
          <a:blip r:embed="rId3"/>
          <a:srcRect l="16667" r="16667"/>
          <a:stretch>
            <a:fillRect/>
          </a:stretch>
        </p:blipFill>
        <p:spPr>
          <a:xfrm>
            <a:off x="4779590" y="1569037"/>
            <a:ext cx="2635073" cy="2635073"/>
          </a:xfrm>
          <a:prstGeom prst="ellipse">
            <a:avLst/>
          </a:prstGeom>
        </p:spPr>
      </p:pic>
      <p:pic>
        <p:nvPicPr>
          <p:cNvPr id="13" name="Picture 13"/>
          <p:cNvPicPr>
            <a:picLocks noChangeAspect="1"/>
          </p:cNvPicPr>
          <p:nvPr/>
        </p:nvPicPr>
        <p:blipFill>
          <a:blip r:embed="rId4"/>
          <a:srcRect l="16750" r="16750"/>
          <a:stretch>
            <a:fillRect/>
          </a:stretch>
        </p:blipFill>
        <p:spPr>
          <a:xfrm>
            <a:off x="8622484" y="1569037"/>
            <a:ext cx="2635072" cy="2635073"/>
          </a:xfrm>
          <a:prstGeom prst="ellipse">
            <a:avLst/>
          </a:prstGeom>
        </p:spPr>
      </p:pic>
      <p:grpSp>
        <p:nvGrpSpPr>
          <p:cNvPr id="14" name="Group 14"/>
          <p:cNvGrpSpPr/>
          <p:nvPr/>
        </p:nvGrpSpPr>
        <p:grpSpPr>
          <a:xfrm>
            <a:off x="454963" y="93878"/>
            <a:ext cx="10641129" cy="914400"/>
            <a:chOff x="454963" y="93878"/>
            <a:chExt cx="10641129" cy="914400"/>
          </a:xfrm>
        </p:grpSpPr>
        <p:sp>
          <p:nvSpPr>
            <p:cNvPr id="15" name="AutoShape 15"/>
            <p:cNvSpPr/>
            <p:nvPr/>
          </p:nvSpPr>
          <p:spPr>
            <a:xfrm>
              <a:off x="454963" y="331168"/>
              <a:ext cx="84147" cy="84147"/>
            </a:xfrm>
            <a:prstGeom prst="ellipse">
              <a:avLst/>
            </a:prstGeom>
            <a:solidFill>
              <a:schemeClr val="accent1">
                <a:alpha val="100000"/>
              </a:schemeClr>
            </a:solidFill>
          </p:spPr>
          <p:txBody>
            <a:bodyPr/>
            <a:lstStyle/>
            <a:p/>
          </p:txBody>
        </p:sp>
        <p:sp>
          <p:nvSpPr>
            <p:cNvPr id="16" name="AutoShape 16"/>
            <p:cNvSpPr/>
            <p:nvPr/>
          </p:nvSpPr>
          <p:spPr>
            <a:xfrm>
              <a:off x="575049" y="337743"/>
              <a:ext cx="78137" cy="78137"/>
            </a:xfrm>
            <a:prstGeom prst="ellipse">
              <a:avLst/>
            </a:prstGeom>
            <a:solidFill>
              <a:schemeClr val="accent1">
                <a:alpha val="80000"/>
              </a:schemeClr>
            </a:solidFill>
          </p:spPr>
          <p:txBody>
            <a:bodyPr/>
            <a:lstStyle/>
            <a:p/>
          </p:txBody>
        </p:sp>
        <p:sp>
          <p:nvSpPr>
            <p:cNvPr id="17" name="AutoShape 17"/>
            <p:cNvSpPr/>
            <p:nvPr/>
          </p:nvSpPr>
          <p:spPr>
            <a:xfrm>
              <a:off x="689125" y="339460"/>
              <a:ext cx="74704" cy="74704"/>
            </a:xfrm>
            <a:prstGeom prst="ellipse">
              <a:avLst/>
            </a:prstGeom>
            <a:solidFill>
              <a:schemeClr val="accent1">
                <a:alpha val="60000"/>
              </a:schemeClr>
            </a:solidFill>
          </p:spPr>
          <p:txBody>
            <a:bodyPr/>
            <a:lstStyle/>
            <a:p/>
          </p:txBody>
        </p:sp>
        <p:sp>
          <p:nvSpPr>
            <p:cNvPr id="18" name="AutoShape 18"/>
            <p:cNvSpPr/>
            <p:nvPr/>
          </p:nvSpPr>
          <p:spPr>
            <a:xfrm>
              <a:off x="799768" y="348430"/>
              <a:ext cx="69238" cy="69238"/>
            </a:xfrm>
            <a:prstGeom prst="ellipse">
              <a:avLst/>
            </a:prstGeom>
            <a:solidFill>
              <a:schemeClr val="accent1">
                <a:alpha val="40000"/>
              </a:schemeClr>
            </a:solidFill>
          </p:spPr>
          <p:txBody>
            <a:bodyPr/>
            <a:lstStyle/>
            <a:p/>
          </p:txBody>
        </p:sp>
        <p:sp>
          <p:nvSpPr>
            <p:cNvPr id="19" name="AutoShape 19"/>
            <p:cNvSpPr/>
            <p:nvPr/>
          </p:nvSpPr>
          <p:spPr>
            <a:xfrm>
              <a:off x="904945" y="344297"/>
              <a:ext cx="65594" cy="65594"/>
            </a:xfrm>
            <a:prstGeom prst="ellipse">
              <a:avLst/>
            </a:prstGeom>
            <a:solidFill>
              <a:schemeClr val="accent1">
                <a:alpha val="20000"/>
              </a:schemeClr>
            </a:solidFill>
          </p:spPr>
          <p:txBody>
            <a:bodyPr/>
            <a:lstStyle/>
            <a:p/>
          </p:txBody>
        </p:sp>
        <p:sp>
          <p:nvSpPr>
            <p:cNvPr id="20" name="AutoShape 20"/>
            <p:cNvSpPr/>
            <p:nvPr/>
          </p:nvSpPr>
          <p:spPr>
            <a:xfrm>
              <a:off x="454963" y="448942"/>
              <a:ext cx="84147" cy="84147"/>
            </a:xfrm>
            <a:prstGeom prst="ellipse">
              <a:avLst/>
            </a:prstGeom>
            <a:solidFill>
              <a:schemeClr val="accent1">
                <a:alpha val="100000"/>
              </a:schemeClr>
            </a:solidFill>
          </p:spPr>
          <p:txBody>
            <a:bodyPr/>
            <a:lstStyle/>
            <a:p/>
          </p:txBody>
        </p:sp>
        <p:sp>
          <p:nvSpPr>
            <p:cNvPr id="21" name="AutoShape 21"/>
            <p:cNvSpPr/>
            <p:nvPr/>
          </p:nvSpPr>
          <p:spPr>
            <a:xfrm>
              <a:off x="575049" y="455517"/>
              <a:ext cx="78137" cy="78137"/>
            </a:xfrm>
            <a:prstGeom prst="ellipse">
              <a:avLst/>
            </a:prstGeom>
            <a:solidFill>
              <a:schemeClr val="accent1">
                <a:alpha val="80000"/>
              </a:schemeClr>
            </a:solidFill>
          </p:spPr>
          <p:txBody>
            <a:bodyPr/>
            <a:lstStyle/>
            <a:p/>
          </p:txBody>
        </p:sp>
        <p:sp>
          <p:nvSpPr>
            <p:cNvPr id="22" name="AutoShape 22"/>
            <p:cNvSpPr/>
            <p:nvPr/>
          </p:nvSpPr>
          <p:spPr>
            <a:xfrm>
              <a:off x="689125" y="457233"/>
              <a:ext cx="74704" cy="74704"/>
            </a:xfrm>
            <a:prstGeom prst="ellipse">
              <a:avLst/>
            </a:prstGeom>
            <a:solidFill>
              <a:schemeClr val="accent1">
                <a:alpha val="60000"/>
              </a:schemeClr>
            </a:solidFill>
          </p:spPr>
          <p:txBody>
            <a:bodyPr/>
            <a:lstStyle/>
            <a:p/>
          </p:txBody>
        </p:sp>
        <p:sp>
          <p:nvSpPr>
            <p:cNvPr id="23" name="AutoShape 23"/>
            <p:cNvSpPr/>
            <p:nvPr/>
          </p:nvSpPr>
          <p:spPr>
            <a:xfrm>
              <a:off x="799768" y="466203"/>
              <a:ext cx="69238" cy="69238"/>
            </a:xfrm>
            <a:prstGeom prst="ellipse">
              <a:avLst/>
            </a:prstGeom>
            <a:solidFill>
              <a:schemeClr val="accent1">
                <a:alpha val="40000"/>
              </a:schemeClr>
            </a:solidFill>
          </p:spPr>
          <p:txBody>
            <a:bodyPr/>
            <a:lstStyle/>
            <a:p/>
          </p:txBody>
        </p:sp>
        <p:sp>
          <p:nvSpPr>
            <p:cNvPr id="24" name="AutoShape 24"/>
            <p:cNvSpPr/>
            <p:nvPr/>
          </p:nvSpPr>
          <p:spPr>
            <a:xfrm>
              <a:off x="904945" y="462070"/>
              <a:ext cx="65594" cy="65594"/>
            </a:xfrm>
            <a:prstGeom prst="ellipse">
              <a:avLst/>
            </a:prstGeom>
            <a:solidFill>
              <a:schemeClr val="accent1">
                <a:alpha val="20000"/>
              </a:schemeClr>
            </a:solidFill>
          </p:spPr>
          <p:txBody>
            <a:bodyPr/>
            <a:lstStyle/>
            <a:p/>
          </p:txBody>
        </p:sp>
        <p:sp>
          <p:nvSpPr>
            <p:cNvPr id="25" name="AutoShape 25"/>
            <p:cNvSpPr/>
            <p:nvPr/>
          </p:nvSpPr>
          <p:spPr>
            <a:xfrm>
              <a:off x="454963" y="566715"/>
              <a:ext cx="84147" cy="84147"/>
            </a:xfrm>
            <a:prstGeom prst="ellipse">
              <a:avLst/>
            </a:prstGeom>
            <a:solidFill>
              <a:schemeClr val="accent1">
                <a:alpha val="100000"/>
              </a:schemeClr>
            </a:solidFill>
          </p:spPr>
          <p:txBody>
            <a:bodyPr/>
            <a:lstStyle/>
            <a:p/>
          </p:txBody>
        </p:sp>
        <p:sp>
          <p:nvSpPr>
            <p:cNvPr id="26" name="AutoShape 26"/>
            <p:cNvSpPr/>
            <p:nvPr/>
          </p:nvSpPr>
          <p:spPr>
            <a:xfrm>
              <a:off x="575049" y="573291"/>
              <a:ext cx="78137" cy="78137"/>
            </a:xfrm>
            <a:prstGeom prst="ellipse">
              <a:avLst/>
            </a:prstGeom>
            <a:solidFill>
              <a:schemeClr val="accent1">
                <a:alpha val="80000"/>
              </a:schemeClr>
            </a:solidFill>
          </p:spPr>
          <p:txBody>
            <a:bodyPr/>
            <a:lstStyle/>
            <a:p/>
          </p:txBody>
        </p:sp>
        <p:sp>
          <p:nvSpPr>
            <p:cNvPr id="27" name="AutoShape 27"/>
            <p:cNvSpPr/>
            <p:nvPr/>
          </p:nvSpPr>
          <p:spPr>
            <a:xfrm>
              <a:off x="689125" y="575007"/>
              <a:ext cx="74704" cy="74704"/>
            </a:xfrm>
            <a:prstGeom prst="ellipse">
              <a:avLst/>
            </a:prstGeom>
            <a:solidFill>
              <a:schemeClr val="accent1">
                <a:alpha val="60000"/>
              </a:schemeClr>
            </a:solidFill>
          </p:spPr>
          <p:txBody>
            <a:bodyPr/>
            <a:lstStyle/>
            <a:p/>
          </p:txBody>
        </p:sp>
        <p:sp>
          <p:nvSpPr>
            <p:cNvPr id="28" name="AutoShape 28"/>
            <p:cNvSpPr/>
            <p:nvPr/>
          </p:nvSpPr>
          <p:spPr>
            <a:xfrm>
              <a:off x="799768" y="583977"/>
              <a:ext cx="69238" cy="69238"/>
            </a:xfrm>
            <a:prstGeom prst="ellipse">
              <a:avLst/>
            </a:prstGeom>
            <a:solidFill>
              <a:schemeClr val="accent1">
                <a:alpha val="40000"/>
              </a:schemeClr>
            </a:solidFill>
          </p:spPr>
          <p:txBody>
            <a:bodyPr/>
            <a:lstStyle/>
            <a:p/>
          </p:txBody>
        </p:sp>
        <p:sp>
          <p:nvSpPr>
            <p:cNvPr id="29" name="AutoShape 29"/>
            <p:cNvSpPr/>
            <p:nvPr/>
          </p:nvSpPr>
          <p:spPr>
            <a:xfrm>
              <a:off x="904945" y="579844"/>
              <a:ext cx="65594" cy="65594"/>
            </a:xfrm>
            <a:prstGeom prst="ellipse">
              <a:avLst/>
            </a:prstGeom>
            <a:solidFill>
              <a:schemeClr val="accent1">
                <a:alpha val="20000"/>
              </a:schemeClr>
            </a:solidFill>
          </p:spPr>
          <p:txBody>
            <a:bodyPr/>
            <a:lstStyle/>
            <a:p/>
          </p:txBody>
        </p:sp>
        <p:sp>
          <p:nvSpPr>
            <p:cNvPr id="30" name="AutoShape 30"/>
            <p:cNvSpPr/>
            <p:nvPr/>
          </p:nvSpPr>
          <p:spPr>
            <a:xfrm>
              <a:off x="454963" y="684489"/>
              <a:ext cx="84147" cy="84147"/>
            </a:xfrm>
            <a:prstGeom prst="ellipse">
              <a:avLst/>
            </a:prstGeom>
            <a:solidFill>
              <a:schemeClr val="accent1">
                <a:alpha val="100000"/>
              </a:schemeClr>
            </a:solidFill>
          </p:spPr>
          <p:txBody>
            <a:bodyPr/>
            <a:lstStyle/>
            <a:p/>
          </p:txBody>
        </p:sp>
        <p:sp>
          <p:nvSpPr>
            <p:cNvPr id="31" name="AutoShape 31"/>
            <p:cNvSpPr/>
            <p:nvPr/>
          </p:nvSpPr>
          <p:spPr>
            <a:xfrm>
              <a:off x="575049" y="691064"/>
              <a:ext cx="78137" cy="78137"/>
            </a:xfrm>
            <a:prstGeom prst="ellipse">
              <a:avLst/>
            </a:prstGeom>
            <a:solidFill>
              <a:schemeClr val="accent1">
                <a:alpha val="80000"/>
              </a:schemeClr>
            </a:solidFill>
          </p:spPr>
          <p:txBody>
            <a:bodyPr/>
            <a:lstStyle/>
            <a:p/>
          </p:txBody>
        </p:sp>
        <p:sp>
          <p:nvSpPr>
            <p:cNvPr id="32" name="AutoShape 32"/>
            <p:cNvSpPr/>
            <p:nvPr/>
          </p:nvSpPr>
          <p:spPr>
            <a:xfrm>
              <a:off x="689125" y="692781"/>
              <a:ext cx="74704" cy="74704"/>
            </a:xfrm>
            <a:prstGeom prst="ellipse">
              <a:avLst/>
            </a:prstGeom>
            <a:solidFill>
              <a:schemeClr val="accent1">
                <a:alpha val="60000"/>
              </a:schemeClr>
            </a:solidFill>
          </p:spPr>
          <p:txBody>
            <a:bodyPr/>
            <a:lstStyle/>
            <a:p/>
          </p:txBody>
        </p:sp>
        <p:sp>
          <p:nvSpPr>
            <p:cNvPr id="33" name="AutoShape 33"/>
            <p:cNvSpPr/>
            <p:nvPr/>
          </p:nvSpPr>
          <p:spPr>
            <a:xfrm>
              <a:off x="799768" y="701751"/>
              <a:ext cx="69238" cy="69238"/>
            </a:xfrm>
            <a:prstGeom prst="ellipse">
              <a:avLst/>
            </a:prstGeom>
            <a:solidFill>
              <a:schemeClr val="accent1">
                <a:alpha val="40000"/>
              </a:schemeClr>
            </a:solidFill>
          </p:spPr>
          <p:txBody>
            <a:bodyPr/>
            <a:lstStyle/>
            <a:p/>
          </p:txBody>
        </p:sp>
        <p:sp>
          <p:nvSpPr>
            <p:cNvPr id="34" name="AutoShape 34"/>
            <p:cNvSpPr/>
            <p:nvPr/>
          </p:nvSpPr>
          <p:spPr>
            <a:xfrm>
              <a:off x="904945" y="697618"/>
              <a:ext cx="65594" cy="65594"/>
            </a:xfrm>
            <a:prstGeom prst="ellipse">
              <a:avLst/>
            </a:prstGeom>
            <a:solidFill>
              <a:schemeClr val="accent1">
                <a:alpha val="20000"/>
              </a:schemeClr>
            </a:solidFill>
          </p:spPr>
          <p:txBody>
            <a:bodyPr/>
            <a:lstStyle/>
            <a:p/>
          </p:txBody>
        </p:sp>
        <p:sp>
          <p:nvSpPr>
            <p:cNvPr id="35" name="TextBox 35"/>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团队协作与应急处理培训</a:t>
              </a:r>
            </a:p>
          </p:txBody>
        </p:sp>
      </p:grpSp>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2">
            <a:alphaModFix/>
          </a:blip>
          <a:stretch>
            <a:fillRect/>
          </a:stretch>
        </a:blipFill>
      </p:bgPr>
    </p:bg>
    <p:spTree>
      <p:nvGrpSpPr>
        <p:cNvPr id="1" name=""/>
        <p:cNvGrpSpPr/>
        <p:nvPr/>
      </p:nvGrpSpPr>
      <p:grpSpPr>
        <a:xfrm>
          <a:off x="0" y="0"/>
          <a:ext cx="0" cy="0"/>
        </a:xfrm>
      </p:grpSpPr>
      <p:sp>
        <p:nvSpPr>
          <p:cNvPr id="2" name="AutoShape 2"/>
          <p:cNvSpPr/>
          <p:nvPr/>
        </p:nvSpPr>
        <p:spPr>
          <a:xfrm rot="1800000">
            <a:off x="-2466408" y="749879"/>
            <a:ext cx="5828632" cy="5828632"/>
          </a:xfrm>
          <a:prstGeom prst="roundRect">
            <a:avLst>
              <a:gd name="adj" fmla="val 8367"/>
            </a:avLst>
          </a:prstGeom>
          <a:solidFill>
            <a:schemeClr val="accent1">
              <a:lumMod val="20000"/>
              <a:lumOff val="80000"/>
              <a:alpha val="100000"/>
            </a:schemeClr>
          </a:solidFill>
        </p:spPr>
        <p:txBody>
          <a:bodyPr/>
          <a:lstStyle/>
          <a:p/>
        </p:txBody>
      </p:sp>
      <p:sp>
        <p:nvSpPr>
          <p:cNvPr id="3" name="AutoShape 3"/>
          <p:cNvSpPr/>
          <p:nvPr/>
        </p:nvSpPr>
        <p:spPr>
          <a:xfrm rot="2700000">
            <a:off x="-2472177" y="514684"/>
            <a:ext cx="5828632" cy="5828632"/>
          </a:xfrm>
          <a:prstGeom prst="roundRect">
            <a:avLst>
              <a:gd name="adj" fmla="val 8367"/>
            </a:avLst>
          </a:prstGeom>
          <a:solidFill>
            <a:schemeClr val="accent1">
              <a:alpha val="100000"/>
            </a:schemeClr>
          </a:solidFill>
        </p:spPr>
        <p:txBody>
          <a:bodyPr/>
          <a:lstStyle/>
          <a:p/>
        </p:txBody>
      </p:sp>
      <p:sp>
        <p:nvSpPr>
          <p:cNvPr id="4" name="TextBox 4"/>
          <p:cNvSpPr txBox="1"/>
          <p:nvPr/>
        </p:nvSpPr>
        <p:spPr>
          <a:xfrm>
            <a:off x="5044057" y="932800"/>
            <a:ext cx="6350425" cy="4992399"/>
          </a:xfrm>
          <a:prstGeom prst="rect">
            <a:avLst/>
          </a:prstGeom>
        </p:spPr>
        <p:txBody>
          <a:bodyPr vert="horz" wrap="square" lIns="95250" tIns="95250" rIns="47625" bIns="95250" rtlCol="0" anchor="ctr" anchorCtr="0">
            <a:normAutofit/>
          </a:bodyPr>
          <a:lstStyle/>
          <a:p>
            <a:pPr marL="203200" lvl="0" indent="-203200">
              <a:lnSpc>
                <a:spcPct val="180000"/>
              </a:lnSpc>
              <a:spcBef>
                <a:spcPct val="0"/>
              </a:spcBef>
              <a:buFont typeface="Arial"/>
              <a:buChar char="•"/>
            </a:pPr>
            <a:r>
              <a:rPr lang="en-US" sz="2100" b="1">
                <a:solidFill>
                  <a:schemeClr val="dk1">
                    <a:alpha val="100000"/>
                  </a:schemeClr>
                </a:solidFill>
                <a:latin typeface="Microsoft Yahei"/>
                <a:ea typeface="Microsoft Yahei"/>
                <a:cs typeface="Microsoft Yahei"/>
              </a:rPr>
              <a:t>东京迪士尼乐园简介</a:t>
            </a:r>
          </a:p>
          <a:p>
            <a:pPr marL="203200" lvl="0" indent="-203200">
              <a:lnSpc>
                <a:spcPct val="180000"/>
              </a:lnSpc>
              <a:spcBef>
                <a:spcPct val="0"/>
              </a:spcBef>
              <a:buFont typeface="Arial"/>
              <a:buChar char="•"/>
            </a:pPr>
            <a:r>
              <a:rPr lang="en-US" sz="2100" b="1">
                <a:solidFill>
                  <a:schemeClr val="dk1">
                    <a:alpha val="100000"/>
                  </a:schemeClr>
                </a:solidFill>
                <a:latin typeface="Microsoft Yahei"/>
                <a:ea typeface="Microsoft Yahei"/>
                <a:cs typeface="Microsoft Yahei"/>
              </a:rPr>
              <a:t>员工培训重要性</a:t>
            </a:r>
          </a:p>
          <a:p>
            <a:pPr marL="203200" lvl="0" indent="-203200">
              <a:lnSpc>
                <a:spcPct val="180000"/>
              </a:lnSpc>
              <a:spcBef>
                <a:spcPct val="0"/>
              </a:spcBef>
              <a:buFont typeface="Arial"/>
              <a:buChar char="•"/>
            </a:pPr>
            <a:r>
              <a:rPr lang="en-US" sz="2100" b="1">
                <a:solidFill>
                  <a:schemeClr val="dk1">
                    <a:alpha val="100000"/>
                  </a:schemeClr>
                </a:solidFill>
                <a:latin typeface="Microsoft Yahei"/>
                <a:ea typeface="Microsoft Yahei"/>
                <a:cs typeface="Microsoft Yahei"/>
              </a:rPr>
              <a:t>员工培训体系构建</a:t>
            </a:r>
          </a:p>
          <a:p>
            <a:pPr marL="203200" lvl="0" indent="-203200">
              <a:lnSpc>
                <a:spcPct val="180000"/>
              </a:lnSpc>
              <a:spcBef>
                <a:spcPct val="0"/>
              </a:spcBef>
              <a:buFont typeface="Arial"/>
              <a:buChar char="•"/>
            </a:pPr>
            <a:r>
              <a:rPr lang="en-US" sz="2100" b="1">
                <a:solidFill>
                  <a:schemeClr val="dk1">
                    <a:alpha val="100000"/>
                  </a:schemeClr>
                </a:solidFill>
                <a:latin typeface="Microsoft Yahei"/>
                <a:ea typeface="Microsoft Yahei"/>
                <a:cs typeface="Microsoft Yahei"/>
              </a:rPr>
              <a:t>岗前培训内容与方法</a:t>
            </a:r>
          </a:p>
          <a:p>
            <a:pPr marL="203200" lvl="0" indent="-203200">
              <a:lnSpc>
                <a:spcPct val="180000"/>
              </a:lnSpc>
              <a:spcBef>
                <a:spcPct val="0"/>
              </a:spcBef>
              <a:buFont typeface="Arial"/>
              <a:buChar char="•"/>
            </a:pPr>
            <a:r>
              <a:rPr lang="en-US" sz="2100" b="1">
                <a:solidFill>
                  <a:schemeClr val="dk1">
                    <a:alpha val="100000"/>
                  </a:schemeClr>
                </a:solidFill>
                <a:latin typeface="Microsoft Yahei"/>
                <a:ea typeface="Microsoft Yahei"/>
                <a:cs typeface="Microsoft Yahei"/>
              </a:rPr>
              <a:t>在岗培训内容与实施</a:t>
            </a:r>
          </a:p>
          <a:p>
            <a:pPr marL="203200" lvl="0" indent="-203200">
              <a:lnSpc>
                <a:spcPct val="180000"/>
              </a:lnSpc>
              <a:spcBef>
                <a:spcPct val="0"/>
              </a:spcBef>
              <a:buFont typeface="Arial"/>
              <a:buChar char="•"/>
            </a:pPr>
            <a:r>
              <a:rPr lang="en-US" sz="2100" b="1">
                <a:solidFill>
                  <a:schemeClr val="dk1">
                    <a:alpha val="100000"/>
                  </a:schemeClr>
                </a:solidFill>
                <a:latin typeface="Microsoft Yahei"/>
                <a:ea typeface="Microsoft Yahei"/>
                <a:cs typeface="Microsoft Yahei"/>
              </a:rPr>
              <a:t>专题培训及拓展活动</a:t>
            </a:r>
          </a:p>
        </p:txBody>
      </p:sp>
      <p:sp>
        <p:nvSpPr>
          <p:cNvPr id="5" name="TextBox 5"/>
          <p:cNvSpPr txBox="1"/>
          <p:nvPr/>
        </p:nvSpPr>
        <p:spPr>
          <a:xfrm>
            <a:off x="1024327" y="2845118"/>
            <a:ext cx="2621378" cy="1167765"/>
          </a:xfrm>
          <a:prstGeom prst="rect">
            <a:avLst/>
          </a:prstGeom>
        </p:spPr>
        <p:txBody>
          <a:bodyPr vert="horz" wrap="square" lIns="91440" tIns="45720" rIns="91440" bIns="45720" rtlCol="0" anchor="t" anchorCtr="0">
            <a:normAutofit/>
          </a:bodyPr>
          <a:lstStyle/>
          <a:p>
            <a:pPr algn="r">
              <a:lnSpc>
                <a:spcPct val="100000"/>
              </a:lnSpc>
              <a:spcBef>
                <a:spcPts val="375"/>
              </a:spcBef>
            </a:pPr>
            <a:r>
              <a:rPr lang="en-US" sz="6600" b="1">
                <a:solidFill>
                  <a:srgbClr val="FFFFFF">
                    <a:alpha val="100000"/>
                  </a:srgbClr>
                </a:solidFill>
                <a:latin typeface="Microsoft Yahei"/>
                <a:ea typeface="Microsoft Yahei"/>
                <a:cs typeface="Microsoft Yahei"/>
              </a:rPr>
              <a:t>目录</a:t>
            </a: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604606" y="1508032"/>
            <a:ext cx="3311882" cy="4326814"/>
          </a:xfrm>
          <a:prstGeom prst="roundRect">
            <a:avLst>
              <a:gd name="adj" fmla="val 9570"/>
            </a:avLst>
          </a:prstGeom>
          <a:solidFill>
            <a:schemeClr val="accent1">
              <a:alpha val="100000"/>
            </a:schemeClr>
          </a:solidFill>
        </p:spPr>
        <p:txBody>
          <a:bodyPr/>
          <a:lstStyle/>
          <a:p/>
        </p:txBody>
      </p:sp>
      <p:sp>
        <p:nvSpPr>
          <p:cNvPr id="3" name="AutoShape 3"/>
          <p:cNvSpPr/>
          <p:nvPr/>
        </p:nvSpPr>
        <p:spPr>
          <a:xfrm>
            <a:off x="4391478" y="1508032"/>
            <a:ext cx="3311882" cy="4326814"/>
          </a:xfrm>
          <a:prstGeom prst="roundRect">
            <a:avLst>
              <a:gd name="adj" fmla="val 10537"/>
            </a:avLst>
          </a:prstGeom>
          <a:solidFill>
            <a:schemeClr val="accent2">
              <a:alpha val="100000"/>
            </a:schemeClr>
          </a:solidFill>
        </p:spPr>
        <p:txBody>
          <a:bodyPr/>
          <a:lstStyle/>
          <a:p/>
        </p:txBody>
      </p:sp>
      <p:sp>
        <p:nvSpPr>
          <p:cNvPr id="4" name="AutoShape 4"/>
          <p:cNvSpPr/>
          <p:nvPr/>
        </p:nvSpPr>
        <p:spPr>
          <a:xfrm>
            <a:off x="8167153" y="1508032"/>
            <a:ext cx="3311882" cy="4326814"/>
          </a:xfrm>
          <a:prstGeom prst="roundRect">
            <a:avLst>
              <a:gd name="adj" fmla="val 9247"/>
            </a:avLst>
          </a:prstGeom>
          <a:solidFill>
            <a:schemeClr val="accent1">
              <a:alpha val="100000"/>
            </a:schemeClr>
          </a:solidFill>
        </p:spPr>
        <p:txBody>
          <a:bodyPr/>
          <a:lstStyle/>
          <a:p/>
        </p:txBody>
      </p:sp>
      <p:sp>
        <p:nvSpPr>
          <p:cNvPr id="5" name="TextBox 5"/>
          <p:cNvSpPr txBox="1"/>
          <p:nvPr/>
        </p:nvSpPr>
        <p:spPr>
          <a:xfrm>
            <a:off x="4588266" y="4240389"/>
            <a:ext cx="2918307" cy="1287399"/>
          </a:xfrm>
          <a:prstGeom prst="rect">
            <a:avLst/>
          </a:prstGeom>
        </p:spPr>
        <p:txBody>
          <a:bodyPr vert="horz" wrap="square" lIns="114300" tIns="57150" rIns="114300" bIns="57150" rtlCol="0" anchor="t" anchorCtr="0">
            <a:spAutoFit/>
          </a:bodyPr>
          <a:lstStyle/>
          <a:p>
            <a:pPr algn="ctr">
              <a:lnSpc>
                <a:spcPct val="120000"/>
              </a:lnSpc>
            </a:pPr>
            <a:r>
              <a:rPr lang="en-US" sz="1500">
                <a:solidFill>
                  <a:srgbClr val="FFFFFF">
                    <a:alpha val="100000"/>
                  </a:srgbClr>
                </a:solidFill>
                <a:latin typeface="Microsoft Yahei"/>
                <a:ea typeface="Microsoft Yahei"/>
                <a:cs typeface="Microsoft Yahei"/>
              </a:rPr>
              <a:t>通过模拟演练等形式，让员工在实际操作前对工作流程和操作规范有更深入的了解和体验。</a:t>
            </a:r>
          </a:p>
        </p:txBody>
      </p:sp>
      <p:sp>
        <p:nvSpPr>
          <p:cNvPr id="6" name="TextBox 6"/>
          <p:cNvSpPr txBox="1"/>
          <p:nvPr/>
        </p:nvSpPr>
        <p:spPr>
          <a:xfrm>
            <a:off x="8363940" y="4240389"/>
            <a:ext cx="2918307" cy="1287399"/>
          </a:xfrm>
          <a:prstGeom prst="rect">
            <a:avLst/>
          </a:prstGeom>
        </p:spPr>
        <p:txBody>
          <a:bodyPr vert="horz" wrap="square" lIns="114300" tIns="57150" rIns="114300" bIns="57150" rtlCol="0" anchor="t" anchorCtr="0">
            <a:spAutoFit/>
          </a:bodyPr>
          <a:lstStyle/>
          <a:p>
            <a:pPr algn="ctr">
              <a:lnSpc>
                <a:spcPct val="120000"/>
              </a:lnSpc>
            </a:pPr>
            <a:r>
              <a:rPr lang="en-US" sz="1500">
                <a:solidFill>
                  <a:srgbClr val="FFFFFF">
                    <a:alpha val="100000"/>
                  </a:srgbClr>
                </a:solidFill>
                <a:latin typeface="Microsoft Yahei"/>
                <a:ea typeface="Microsoft Yahei"/>
                <a:cs typeface="Microsoft Yahei"/>
              </a:rPr>
              <a:t>鼓励员工在模拟演练中提出问题和建议，以便及时改进和完善培训内容和方法。</a:t>
            </a:r>
          </a:p>
        </p:txBody>
      </p:sp>
      <p:pic>
        <p:nvPicPr>
          <p:cNvPr id="7" name="Picture 7"/>
          <p:cNvPicPr>
            <a:picLocks noChangeAspect="1"/>
          </p:cNvPicPr>
          <p:nvPr/>
        </p:nvPicPr>
        <p:blipFill>
          <a:blip r:embed="rId2"/>
          <a:srcRect l="9525" r="9525"/>
          <a:stretch>
            <a:fillRect/>
          </a:stretch>
        </p:blipFill>
        <p:spPr>
          <a:xfrm>
            <a:off x="921958" y="1771933"/>
            <a:ext cx="2672865" cy="2203993"/>
          </a:xfrm>
          <a:prstGeom prst="roundRect">
            <a:avLst/>
          </a:prstGeom>
        </p:spPr>
      </p:pic>
      <p:pic>
        <p:nvPicPr>
          <p:cNvPr id="8" name="Picture 8"/>
          <p:cNvPicPr>
            <a:picLocks noChangeAspect="1"/>
          </p:cNvPicPr>
          <p:nvPr/>
        </p:nvPicPr>
        <p:blipFill>
          <a:blip r:embed="rId3"/>
          <a:srcRect l="9525" r="9525"/>
          <a:stretch>
            <a:fillRect/>
          </a:stretch>
        </p:blipFill>
        <p:spPr>
          <a:xfrm>
            <a:off x="4710987" y="1771933"/>
            <a:ext cx="2672865" cy="2203993"/>
          </a:xfrm>
          <a:prstGeom prst="roundRect">
            <a:avLst/>
          </a:prstGeom>
        </p:spPr>
      </p:pic>
      <p:pic>
        <p:nvPicPr>
          <p:cNvPr id="9" name="Picture 9"/>
          <p:cNvPicPr>
            <a:picLocks noChangeAspect="1"/>
          </p:cNvPicPr>
          <p:nvPr/>
        </p:nvPicPr>
        <p:blipFill>
          <a:blip r:embed="rId4"/>
          <a:srcRect l="9575" r="9575"/>
          <a:stretch>
            <a:fillRect/>
          </a:stretch>
        </p:blipFill>
        <p:spPr>
          <a:xfrm>
            <a:off x="8486661" y="1771933"/>
            <a:ext cx="2672865" cy="2203993"/>
          </a:xfrm>
          <a:prstGeom prst="roundRect">
            <a:avLst/>
          </a:prstGeom>
        </p:spPr>
      </p:pic>
      <p:sp>
        <p:nvSpPr>
          <p:cNvPr id="10" name="TextBox 10"/>
          <p:cNvSpPr txBox="1"/>
          <p:nvPr/>
        </p:nvSpPr>
        <p:spPr>
          <a:xfrm>
            <a:off x="763829" y="4240389"/>
            <a:ext cx="2916151" cy="1287399"/>
          </a:xfrm>
          <a:prstGeom prst="rect">
            <a:avLst/>
          </a:prstGeom>
        </p:spPr>
        <p:txBody>
          <a:bodyPr vert="horz" wrap="square" lIns="114300" tIns="57150" rIns="114300" bIns="57150" rtlCol="0" anchor="t" anchorCtr="0">
            <a:spAutoFit/>
          </a:bodyPr>
          <a:lstStyle/>
          <a:p>
            <a:pPr algn="ctr">
              <a:lnSpc>
                <a:spcPct val="120000"/>
              </a:lnSpc>
            </a:pPr>
            <a:r>
              <a:rPr lang="en-US" sz="1500">
                <a:solidFill>
                  <a:srgbClr val="FFFFFF">
                    <a:alpha val="100000"/>
                  </a:srgbClr>
                </a:solidFill>
                <a:latin typeface="Microsoft Yahei"/>
                <a:ea typeface="Microsoft Yahei"/>
                <a:cs typeface="Microsoft Yahei"/>
              </a:rPr>
              <a:t>安排员工到乐园各个区域进行实地考察，了解乐园的布局、设施和设备情况，为日后的工作做好准备。</a:t>
            </a:r>
          </a:p>
        </p:txBody>
      </p:sp>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p:txBody>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实地考察与模拟演练</a:t>
              </a:r>
            </a:p>
          </p:txBody>
        </p:sp>
      </p:grpSp>
    </p:spTree>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tretch>
            <a:fillRect/>
          </a:stretch>
        </p:blipFill>
        <p:spPr>
          <a:xfrm>
            <a:off x="5" y="5833872"/>
            <a:ext cx="12192000" cy="1024128"/>
          </a:xfrm>
          <a:prstGeom prst="rect">
            <a:avLst/>
          </a:prstGeom>
        </p:spPr>
      </p:pic>
      <p:sp>
        <p:nvSpPr>
          <p:cNvPr id="3" name="AutoShape 3"/>
          <p:cNvSpPr/>
          <p:nvPr/>
        </p:nvSpPr>
        <p:spPr>
          <a:xfrm rot="1800000">
            <a:off x="3795009" y="1353581"/>
            <a:ext cx="4621227" cy="4621227"/>
          </a:xfrm>
          <a:prstGeom prst="roundRect">
            <a:avLst>
              <a:gd name="adj" fmla="val 13707"/>
            </a:avLst>
          </a:prstGeom>
          <a:solidFill>
            <a:schemeClr val="accent3">
              <a:lumMod val="20000"/>
              <a:lumOff val="80000"/>
              <a:alpha val="100000"/>
            </a:schemeClr>
          </a:solidFill>
        </p:spPr>
        <p:txBody>
          <a:bodyPr/>
          <a:lstStyle/>
          <a:p/>
        </p:txBody>
      </p:sp>
      <p:sp>
        <p:nvSpPr>
          <p:cNvPr id="4" name="AutoShape 4"/>
          <p:cNvSpPr/>
          <p:nvPr/>
        </p:nvSpPr>
        <p:spPr>
          <a:xfrm rot="1082144">
            <a:off x="3728380" y="1200864"/>
            <a:ext cx="4851037" cy="4851037"/>
          </a:xfrm>
          <a:prstGeom prst="roundRect">
            <a:avLst>
              <a:gd name="adj" fmla="val 16769"/>
            </a:avLst>
          </a:prstGeom>
          <a:noFill/>
          <a:ln w="32099">
            <a:solidFill>
              <a:schemeClr val="accent1">
                <a:alpha val="100000"/>
              </a:schemeClr>
            </a:solidFill>
            <a:prstDash val="sysDash"/>
          </a:ln>
        </p:spPr>
        <p:txBody>
          <a:bodyPr/>
          <a:lstStyle/>
          <a:p/>
        </p:txBody>
      </p:sp>
      <p:sp>
        <p:nvSpPr>
          <p:cNvPr id="5" name="AutoShape 5"/>
          <p:cNvSpPr/>
          <p:nvPr/>
        </p:nvSpPr>
        <p:spPr>
          <a:xfrm rot="2700000">
            <a:off x="3789241" y="977873"/>
            <a:ext cx="4621227" cy="4621227"/>
          </a:xfrm>
          <a:prstGeom prst="roundRect">
            <a:avLst>
              <a:gd name="adj" fmla="val 16769"/>
            </a:avLst>
          </a:prstGeom>
          <a:solidFill>
            <a:schemeClr val="accent1">
              <a:alpha val="100000"/>
            </a:schemeClr>
          </a:solidFill>
        </p:spPr>
        <p:txBody>
          <a:bodyPr/>
          <a:lstStyle/>
          <a:p/>
        </p:txBody>
      </p:sp>
      <p:sp>
        <p:nvSpPr>
          <p:cNvPr id="6" name="TextBox 6"/>
          <p:cNvSpPr txBox="1"/>
          <p:nvPr/>
        </p:nvSpPr>
        <p:spPr>
          <a:xfrm>
            <a:off x="4081312" y="881760"/>
            <a:ext cx="4145173" cy="1503638"/>
          </a:xfrm>
          <a:prstGeom prst="rect">
            <a:avLst/>
          </a:prstGeom>
        </p:spPr>
        <p:txBody>
          <a:bodyPr vert="horz" wrap="square" lIns="66008" tIns="33052" rIns="66008" bIns="33052" rtlCol="0" anchor="t" anchorCtr="1">
            <a:normAutofit/>
          </a:bodyPr>
          <a:lstStyle/>
          <a:p>
            <a:pPr algn="ctr">
              <a:lnSpc>
                <a:spcPct val="150000"/>
              </a:lnSpc>
            </a:pPr>
            <a:r>
              <a:rPr lang="en-US" sz="7500" b="1">
                <a:solidFill>
                  <a:srgbClr val="FFFFFF">
                    <a:alpha val="100000"/>
                  </a:srgbClr>
                </a:solidFill>
                <a:latin typeface="Microsoft Yahei"/>
                <a:ea typeface="Microsoft Yahei"/>
                <a:cs typeface="Microsoft Yahei"/>
              </a:rPr>
              <a:t>05</a:t>
            </a:r>
          </a:p>
        </p:txBody>
      </p:sp>
      <p:sp>
        <p:nvSpPr>
          <p:cNvPr id="7" name="TextBox 7"/>
          <p:cNvSpPr txBox="1"/>
          <p:nvPr/>
        </p:nvSpPr>
        <p:spPr>
          <a:xfrm>
            <a:off x="3546545" y="2554662"/>
            <a:ext cx="5098919" cy="1467649"/>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a:solidFill>
                  <a:srgbClr val="FFFFFF">
                    <a:alpha val="100000"/>
                  </a:srgbClr>
                </a:solidFill>
                <a:latin typeface="Microsoft Yahei"/>
                <a:ea typeface="Microsoft Yahei"/>
                <a:cs typeface="Microsoft Yahei"/>
              </a:rPr>
              <a:t>在岗培训内容与实施</a:t>
            </a: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grpSp>
        <p:nvGrpSpPr>
          <p:cNvPr id="2" name="Group 2"/>
          <p:cNvGrpSpPr/>
          <p:nvPr/>
        </p:nvGrpSpPr>
        <p:grpSpPr>
          <a:xfrm>
            <a:off x="5982796" y="3170591"/>
            <a:ext cx="5783287" cy="1172718"/>
            <a:chOff x="5982796" y="3170591"/>
            <a:chExt cx="5783287" cy="1172718"/>
          </a:xfrm>
        </p:grpSpPr>
        <p:sp>
          <p:nvSpPr>
            <p:cNvPr id="3" name="TextBox 3"/>
            <p:cNvSpPr txBox="1"/>
            <p:nvPr/>
          </p:nvSpPr>
          <p:spPr>
            <a:xfrm>
              <a:off x="5982796" y="3170591"/>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演艺表演技能</a:t>
              </a:r>
            </a:p>
          </p:txBody>
        </p:sp>
        <p:sp>
          <p:nvSpPr>
            <p:cNvPr id="4" name="TextBox 4"/>
            <p:cNvSpPr txBox="1"/>
            <p:nvPr/>
          </p:nvSpPr>
          <p:spPr>
            <a:xfrm>
              <a:off x="5982796" y="3641126"/>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培训员工掌握各类演艺表演技能，包括舞蹈、音乐、戏剧等，提升乐园整体表演水平。</a:t>
              </a:r>
            </a:p>
          </p:txBody>
        </p:sp>
      </p:grpSp>
      <p:grpSp>
        <p:nvGrpSpPr>
          <p:cNvPr id="5" name="Group 5"/>
          <p:cNvGrpSpPr/>
          <p:nvPr/>
        </p:nvGrpSpPr>
        <p:grpSpPr>
          <a:xfrm>
            <a:off x="5982796" y="4823246"/>
            <a:ext cx="5783287" cy="1172718"/>
            <a:chOff x="5982796" y="4823246"/>
            <a:chExt cx="5783287" cy="1172718"/>
          </a:xfrm>
        </p:grpSpPr>
        <p:sp>
          <p:nvSpPr>
            <p:cNvPr id="6" name="TextBox 6"/>
            <p:cNvSpPr txBox="1"/>
            <p:nvPr/>
          </p:nvSpPr>
          <p:spPr>
            <a:xfrm>
              <a:off x="5982796" y="4823246"/>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客户服务技巧</a:t>
              </a:r>
            </a:p>
          </p:txBody>
        </p:sp>
        <p:sp>
          <p:nvSpPr>
            <p:cNvPr id="7" name="TextBox 7"/>
            <p:cNvSpPr txBox="1"/>
            <p:nvPr/>
          </p:nvSpPr>
          <p:spPr>
            <a:xfrm>
              <a:off x="5982796" y="5293781"/>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培训员工掌握有效的客户服务技巧，包括沟通技巧、解决问题的能力等，提高客户满意度。</a:t>
              </a:r>
            </a:p>
          </p:txBody>
        </p:sp>
      </p:grpSp>
      <p:sp>
        <p:nvSpPr>
          <p:cNvPr id="8" name="AutoShape 8"/>
          <p:cNvSpPr/>
          <p:nvPr/>
        </p:nvSpPr>
        <p:spPr>
          <a:xfrm>
            <a:off x="4805646" y="4913047"/>
            <a:ext cx="810236" cy="810236"/>
          </a:xfrm>
          <a:prstGeom prst="ellipse">
            <a:avLst/>
          </a:prstGeom>
          <a:solidFill>
            <a:schemeClr val="accent2">
              <a:alpha val="100000"/>
            </a:schemeClr>
          </a:solidFill>
        </p:spPr>
        <p:txBody>
          <a:bodyPr/>
          <a:lstStyle/>
          <a:p/>
        </p:txBody>
      </p:sp>
      <p:grpSp>
        <p:nvGrpSpPr>
          <p:cNvPr id="9" name="Group 9"/>
          <p:cNvGrpSpPr/>
          <p:nvPr/>
        </p:nvGrpSpPr>
        <p:grpSpPr>
          <a:xfrm>
            <a:off x="5982796" y="1521950"/>
            <a:ext cx="5687135" cy="1172718"/>
            <a:chOff x="5982796" y="1521950"/>
            <a:chExt cx="5687135" cy="1172718"/>
          </a:xfrm>
        </p:grpSpPr>
        <p:sp>
          <p:nvSpPr>
            <p:cNvPr id="10" name="TextBox 10"/>
            <p:cNvSpPr txBox="1"/>
            <p:nvPr/>
          </p:nvSpPr>
          <p:spPr>
            <a:xfrm>
              <a:off x="5982796" y="1521950"/>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游乐设施操作与维护</a:t>
              </a:r>
            </a:p>
          </p:txBody>
        </p:sp>
        <p:sp>
          <p:nvSpPr>
            <p:cNvPr id="11" name="TextBox 11"/>
            <p:cNvSpPr txBox="1"/>
            <p:nvPr/>
          </p:nvSpPr>
          <p:spPr>
            <a:xfrm>
              <a:off x="5982796" y="1992485"/>
              <a:ext cx="5687135"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针对各个园区的游乐设施，提供专业的操作和维护培训，确保员工熟练掌握设备性能和安全规范。</a:t>
              </a:r>
            </a:p>
          </p:txBody>
        </p:sp>
      </p:grpSp>
      <p:sp>
        <p:nvSpPr>
          <p:cNvPr id="12" name="AutoShape 12"/>
          <p:cNvSpPr/>
          <p:nvPr/>
        </p:nvSpPr>
        <p:spPr>
          <a:xfrm>
            <a:off x="4805646" y="3272584"/>
            <a:ext cx="810236" cy="810236"/>
          </a:xfrm>
          <a:prstGeom prst="ellipse">
            <a:avLst/>
          </a:prstGeom>
          <a:solidFill>
            <a:schemeClr val="accent1">
              <a:alpha val="100000"/>
            </a:schemeClr>
          </a:solidFill>
        </p:spPr>
        <p:txBody>
          <a:bodyPr/>
          <a:lstStyle/>
          <a:p/>
        </p:txBody>
      </p:sp>
      <p:sp>
        <p:nvSpPr>
          <p:cNvPr id="13" name="AutoShape 13"/>
          <p:cNvSpPr/>
          <p:nvPr/>
        </p:nvSpPr>
        <p:spPr>
          <a:xfrm>
            <a:off x="4805646" y="1611485"/>
            <a:ext cx="810236" cy="810236"/>
          </a:xfrm>
          <a:prstGeom prst="ellipse">
            <a:avLst/>
          </a:prstGeom>
          <a:solidFill>
            <a:schemeClr val="accent2">
              <a:alpha val="100000"/>
            </a:schemeClr>
          </a:solidFill>
        </p:spPr>
        <p:txBody>
          <a:bodyPr/>
          <a:lstStyle/>
          <a:p/>
        </p:txBody>
      </p:sp>
      <p:sp>
        <p:nvSpPr>
          <p:cNvPr id="14" name="AutoShape 14"/>
          <p:cNvSpPr/>
          <p:nvPr/>
        </p:nvSpPr>
        <p:spPr>
          <a:xfrm>
            <a:off x="641457" y="1735931"/>
            <a:ext cx="3722789" cy="3981079"/>
          </a:xfrm>
          <a:prstGeom prst="rect">
            <a:avLst/>
          </a:prstGeom>
          <a:solidFill>
            <a:schemeClr val="accent1">
              <a:alpha val="94000"/>
            </a:schemeClr>
          </a:solidFill>
        </p:spPr>
        <p:txBody>
          <a:bodyPr/>
          <a:lstStyle/>
          <a:p/>
        </p:txBody>
      </p:sp>
      <p:sp>
        <p:nvSpPr>
          <p:cNvPr id="15" name="Freeform 15"/>
          <p:cNvSpPr/>
          <p:nvPr/>
        </p:nvSpPr>
        <p:spPr>
          <a:xfrm>
            <a:off x="5014447" y="3486249"/>
            <a:ext cx="391670" cy="391670"/>
          </a:xfrm>
          <a:custGeom>
            <a:rect l="l" t="t" r="r" b="b"/>
            <a:pathLst>
              <a:path w="304800" h="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moveTo>
                  <a:pt x="200549" y="145161"/>
                </a:moveTo>
                <a:lnTo>
                  <a:pt x="278682" y="67066"/>
                </a:lnTo>
                <a:cubicBezTo>
                  <a:pt x="260080" y="39643"/>
                  <a:pt x="232543" y="19241"/>
                  <a:pt x="200549" y="8525"/>
                </a:cubicBezTo>
                <a:lnTo>
                  <a:pt x="200549" y="145161"/>
                </a:lnTo>
                <a:close/>
                <a:moveTo>
                  <a:pt x="159525" y="200549"/>
                </a:moveTo>
                <a:lnTo>
                  <a:pt x="237677" y="278721"/>
                </a:lnTo>
                <a:cubicBezTo>
                  <a:pt x="265138" y="260156"/>
                  <a:pt x="285560" y="232581"/>
                  <a:pt x="296275" y="200549"/>
                </a:cubicBezTo>
                <a:lnTo>
                  <a:pt x="159525" y="200549"/>
                </a:lnTo>
                <a:close/>
                <a:moveTo>
                  <a:pt x="180432" y="111862"/>
                </a:moveTo>
                <a:lnTo>
                  <a:pt x="180432" y="2829"/>
                </a:lnTo>
                <a:cubicBezTo>
                  <a:pt x="171317" y="1133"/>
                  <a:pt x="162001" y="0"/>
                  <a:pt x="152400" y="0"/>
                </a:cubicBezTo>
                <a:cubicBezTo>
                  <a:pt x="128064" y="0"/>
                  <a:pt x="105366" y="6229"/>
                  <a:pt x="84963" y="16393"/>
                </a:cubicBezTo>
                <a:lnTo>
                  <a:pt x="180432" y="111862"/>
                </a:lnTo>
                <a:close/>
                <a:moveTo>
                  <a:pt x="124368" y="193853"/>
                </a:moveTo>
                <a:lnTo>
                  <a:pt x="124368" y="301981"/>
                </a:lnTo>
                <a:cubicBezTo>
                  <a:pt x="133483" y="303686"/>
                  <a:pt x="142799" y="304800"/>
                  <a:pt x="152400" y="304800"/>
                </a:cubicBezTo>
                <a:cubicBezTo>
                  <a:pt x="176508" y="304800"/>
                  <a:pt x="198987" y="298694"/>
                  <a:pt x="219266" y="288722"/>
                </a:cubicBezTo>
                <a:lnTo>
                  <a:pt x="124368" y="193853"/>
                </a:lnTo>
                <a:close/>
                <a:moveTo>
                  <a:pt x="104232" y="159763"/>
                </a:moveTo>
                <a:lnTo>
                  <a:pt x="26194" y="237792"/>
                </a:lnTo>
                <a:cubicBezTo>
                  <a:pt x="44758" y="265176"/>
                  <a:pt x="72276" y="285569"/>
                  <a:pt x="104232" y="296285"/>
                </a:cubicBezTo>
                <a:lnTo>
                  <a:pt x="104232" y="159763"/>
                </a:lnTo>
                <a:close/>
                <a:moveTo>
                  <a:pt x="2829" y="124368"/>
                </a:moveTo>
                <a:cubicBezTo>
                  <a:pt x="1133" y="133483"/>
                  <a:pt x="0" y="142799"/>
                  <a:pt x="0" y="152400"/>
                </a:cubicBezTo>
                <a:cubicBezTo>
                  <a:pt x="0" y="176584"/>
                  <a:pt x="6144" y="199130"/>
                  <a:pt x="16145" y="219408"/>
                </a:cubicBezTo>
                <a:lnTo>
                  <a:pt x="111195" y="124358"/>
                </a:lnTo>
                <a:lnTo>
                  <a:pt x="2829" y="124358"/>
                </a:lnTo>
                <a:close/>
                <a:moveTo>
                  <a:pt x="66637" y="26489"/>
                </a:moveTo>
                <a:cubicBezTo>
                  <a:pt x="39443" y="45053"/>
                  <a:pt x="19183" y="72428"/>
                  <a:pt x="8525" y="104232"/>
                </a:cubicBezTo>
                <a:lnTo>
                  <a:pt x="144389" y="104232"/>
                </a:lnTo>
                <a:lnTo>
                  <a:pt x="66637" y="26489"/>
                </a:lnTo>
                <a:close/>
              </a:path>
            </a:pathLst>
          </a:custGeom>
          <a:solidFill>
            <a:srgbClr val="FFFFFF">
              <a:alpha val="100000"/>
            </a:srgbClr>
          </a:solidFill>
        </p:spPr>
        <p:txBody>
          <a:bodyPr/>
          <a:lstStyle/>
          <a:p/>
        </p:txBody>
      </p:sp>
      <p:sp>
        <p:nvSpPr>
          <p:cNvPr id="16" name="Freeform 16"/>
          <p:cNvSpPr/>
          <p:nvPr/>
        </p:nvSpPr>
        <p:spPr>
          <a:xfrm>
            <a:off x="5014447" y="1795508"/>
            <a:ext cx="391670" cy="391670"/>
          </a:xfrm>
          <a:custGeom>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p:txBody>
      </p:sp>
      <p:sp>
        <p:nvSpPr>
          <p:cNvPr id="17" name="Freeform 17"/>
          <p:cNvSpPr/>
          <p:nvPr/>
        </p:nvSpPr>
        <p:spPr>
          <a:xfrm>
            <a:off x="5026640" y="5128951"/>
            <a:ext cx="378428" cy="378428"/>
          </a:xfrm>
          <a:custGeom>
            <a:rect l="l" t="t" r="r" b="b"/>
            <a:pathLst>
              <a:path w="304800" h="304800">
                <a:moveTo>
                  <a:pt x="209550" y="0"/>
                </a:moveTo>
                <a:cubicBezTo>
                  <a:pt x="156943" y="0"/>
                  <a:pt x="114300" y="42643"/>
                  <a:pt x="114300" y="95250"/>
                </a:cubicBezTo>
                <a:cubicBezTo>
                  <a:pt x="114300" y="101213"/>
                  <a:pt x="114852" y="107042"/>
                  <a:pt x="115900" y="112700"/>
                </a:cubicBezTo>
                <a:lnTo>
                  <a:pt x="0" y="228600"/>
                </a:lnTo>
                <a:lnTo>
                  <a:pt x="0" y="285750"/>
                </a:lnTo>
                <a:cubicBezTo>
                  <a:pt x="0" y="296275"/>
                  <a:pt x="8525" y="304800"/>
                  <a:pt x="19050" y="304800"/>
                </a:cubicBezTo>
                <a:lnTo>
                  <a:pt x="38100" y="304800"/>
                </a:lnTo>
                <a:lnTo>
                  <a:pt x="38100" y="285750"/>
                </a:lnTo>
                <a:lnTo>
                  <a:pt x="76200" y="285750"/>
                </a:lnTo>
                <a:lnTo>
                  <a:pt x="76200" y="247650"/>
                </a:lnTo>
                <a:lnTo>
                  <a:pt x="114300" y="247650"/>
                </a:lnTo>
                <a:lnTo>
                  <a:pt x="114300" y="209550"/>
                </a:lnTo>
                <a:lnTo>
                  <a:pt x="152400" y="209550"/>
                </a:lnTo>
                <a:lnTo>
                  <a:pt x="177117" y="184833"/>
                </a:lnTo>
                <a:cubicBezTo>
                  <a:pt x="187242" y="188500"/>
                  <a:pt x="198158" y="190500"/>
                  <a:pt x="209550" y="190500"/>
                </a:cubicBezTo>
                <a:cubicBezTo>
                  <a:pt x="262157" y="190500"/>
                  <a:pt x="304800" y="147857"/>
                  <a:pt x="304800" y="95250"/>
                </a:cubicBezTo>
                <a:cubicBezTo>
                  <a:pt x="304800" y="42643"/>
                  <a:pt x="262157" y="0"/>
                  <a:pt x="209550" y="0"/>
                </a:cubicBezTo>
                <a:close/>
                <a:moveTo>
                  <a:pt x="238087" y="95288"/>
                </a:moveTo>
                <a:cubicBezTo>
                  <a:pt x="222304" y="95288"/>
                  <a:pt x="209512" y="82496"/>
                  <a:pt x="209512" y="66713"/>
                </a:cubicBezTo>
                <a:cubicBezTo>
                  <a:pt x="209512" y="50930"/>
                  <a:pt x="222304" y="38138"/>
                  <a:pt x="238087" y="38138"/>
                </a:cubicBezTo>
                <a:cubicBezTo>
                  <a:pt x="253870" y="38138"/>
                  <a:pt x="266662" y="50930"/>
                  <a:pt x="266662" y="66713"/>
                </a:cubicBezTo>
                <a:cubicBezTo>
                  <a:pt x="266662" y="82496"/>
                  <a:pt x="253870" y="95288"/>
                  <a:pt x="238087" y="95288"/>
                </a:cubicBezTo>
                <a:close/>
              </a:path>
            </a:pathLst>
          </a:custGeom>
          <a:solidFill>
            <a:srgbClr val="FFFFFF">
              <a:alpha val="100000"/>
            </a:srgbClr>
          </a:solidFill>
        </p:spPr>
        <p:txBody>
          <a:bodyPr/>
          <a:lstStyle/>
          <a:p/>
        </p:txBody>
      </p:sp>
      <p:pic>
        <p:nvPicPr>
          <p:cNvPr id="18" name="Picture 18"/>
          <p:cNvPicPr>
            <a:picLocks noChangeAspect="1"/>
          </p:cNvPicPr>
          <p:nvPr/>
        </p:nvPicPr>
        <p:blipFill>
          <a:blip r:embed="rId2">
            <a:alphaModFix/>
          </a:blip>
          <a:srcRect l="16197" r="16197"/>
          <a:stretch>
            <a:fillRect/>
          </a:stretch>
        </p:blipFill>
        <p:spPr>
          <a:xfrm>
            <a:off x="641457" y="1883900"/>
            <a:ext cx="3722789" cy="3671084"/>
          </a:xfrm>
          <a:prstGeom prst="rect">
            <a:avLst/>
          </a:prstGeom>
        </p:spPr>
      </p:pic>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p:txBody>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业务技能提升培训</a:t>
              </a:r>
            </a:p>
          </p:txBody>
        </p:sp>
      </p:grpSp>
    </p:spTree>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rcRect l="32546" r="32546"/>
          <a:stretch>
            <a:fillRect/>
          </a:stretch>
        </p:blipFill>
        <p:spPr>
          <a:xfrm>
            <a:off x="875314" y="1869245"/>
            <a:ext cx="2050689" cy="3916435"/>
          </a:xfrm>
          <a:prstGeom prst="rect">
            <a:avLst/>
          </a:prstGeom>
        </p:spPr>
      </p:pic>
      <p:pic>
        <p:nvPicPr>
          <p:cNvPr id="3" name="Picture 3"/>
          <p:cNvPicPr>
            <a:picLocks noChangeAspect="1"/>
          </p:cNvPicPr>
          <p:nvPr/>
        </p:nvPicPr>
        <p:blipFill>
          <a:blip r:embed="rId3"/>
          <a:srcRect l="34575" r="34575"/>
          <a:stretch>
            <a:fillRect/>
          </a:stretch>
        </p:blipFill>
        <p:spPr>
          <a:xfrm>
            <a:off x="5906740" y="1869245"/>
            <a:ext cx="2050689" cy="3916435"/>
          </a:xfrm>
          <a:prstGeom prst="rect">
            <a:avLst/>
          </a:prstGeom>
        </p:spPr>
      </p:pic>
      <p:pic>
        <p:nvPicPr>
          <p:cNvPr id="4" name="Picture 4"/>
          <p:cNvPicPr>
            <a:picLocks noChangeAspect="1"/>
          </p:cNvPicPr>
          <p:nvPr/>
        </p:nvPicPr>
        <p:blipFill>
          <a:blip r:embed="rId4"/>
          <a:srcRect l="32546" r="32546"/>
          <a:stretch>
            <a:fillRect/>
          </a:stretch>
        </p:blipFill>
        <p:spPr>
          <a:xfrm>
            <a:off x="3391027" y="1869245"/>
            <a:ext cx="2050689" cy="3916435"/>
          </a:xfrm>
          <a:prstGeom prst="rect">
            <a:avLst/>
          </a:prstGeom>
        </p:spPr>
      </p:pic>
      <p:sp>
        <p:nvSpPr>
          <p:cNvPr id="5" name="Freeform 5"/>
          <p:cNvSpPr/>
          <p:nvPr/>
        </p:nvSpPr>
        <p:spPr>
          <a:xfrm>
            <a:off x="8503615" y="1869245"/>
            <a:ext cx="300899" cy="495300"/>
          </a:xfrm>
          <a:custGeom>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p:spPr>
        <p:txBody>
          <a:bodyPr/>
          <a:lstStyle/>
          <a:p/>
        </p:txBody>
      </p:sp>
      <p:sp>
        <p:nvSpPr>
          <p:cNvPr id="6" name="Freeform 6"/>
          <p:cNvSpPr/>
          <p:nvPr/>
        </p:nvSpPr>
        <p:spPr>
          <a:xfrm>
            <a:off x="8503615" y="4081478"/>
            <a:ext cx="334477" cy="307945"/>
          </a:xfrm>
          <a:custGeom>
            <a:rect l="l" t="t"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p:spPr>
        <p:txBody>
          <a:bodyPr/>
          <a:lstStyle/>
          <a:p/>
        </p:txBody>
      </p:sp>
      <p:sp>
        <p:nvSpPr>
          <p:cNvPr id="7" name="AutoShape 7"/>
          <p:cNvSpPr/>
          <p:nvPr/>
        </p:nvSpPr>
        <p:spPr>
          <a:xfrm>
            <a:off x="8406414" y="2422663"/>
            <a:ext cx="2708275" cy="1383030"/>
          </a:xfrm>
          <a:prstGeom prst="rect">
            <a:avLst/>
          </a:prstGeom>
          <a:noFill/>
        </p:spPr>
        <p:txBody>
          <a:bodyPr vert="horz" wrap="square" lIns="91440" tIns="45720" rIns="91440" bIns="45720" rtlCol="0" anchor="t" anchorCtr="0">
            <a:noAutofit/>
          </a:bodyPr>
          <a:lstStyle/>
          <a:p>
            <a:pPr algn="just">
              <a:lnSpc>
                <a:spcPct val="150000"/>
              </a:lnSpc>
              <a:defRPr/>
            </a:pPr>
            <a:r>
              <a:rPr lang="en-US" sz="1350">
                <a:solidFill>
                  <a:schemeClr val="dk1">
                    <a:alpha val="100000"/>
                  </a:schemeClr>
                </a:solidFill>
                <a:latin typeface="Microsoft Yahei"/>
                <a:ea typeface="Microsoft Yahei"/>
                <a:cs typeface="Microsoft Yahei"/>
              </a:rPr>
              <a:t>培养员工具备良好的职业素养，包括敬业精神、团队合作精神等，提升员工整体形象。</a:t>
            </a:r>
            <a:endParaRPr lang="en-US" sz="1100"/>
          </a:p>
        </p:txBody>
      </p:sp>
      <p:sp>
        <p:nvSpPr>
          <p:cNvPr id="8" name="AutoShape 8"/>
          <p:cNvSpPr/>
          <p:nvPr/>
        </p:nvSpPr>
        <p:spPr>
          <a:xfrm>
            <a:off x="8901714" y="1901965"/>
            <a:ext cx="2084387" cy="460375"/>
          </a:xfrm>
          <a:prstGeom prst="rect">
            <a:avLst/>
          </a:prstGeom>
          <a:noFill/>
        </p:spPr>
        <p:txBody>
          <a:bodyPr vert="horz" wrap="square" lIns="91440" tIns="45720" rIns="91440" bIns="45720" rtlCol="0" anchor="t" anchorCtr="0">
            <a:noAutofit/>
          </a:bodyPr>
          <a:lstStyle/>
          <a:p>
            <a:pPr algn="ctr">
              <a:lnSpc>
                <a:spcPct val="120000"/>
              </a:lnSpc>
              <a:defRPr/>
            </a:pPr>
            <a:r>
              <a:rPr lang="en-US" sz="1575" b="1">
                <a:solidFill>
                  <a:schemeClr val="accent1">
                    <a:alpha val="100000"/>
                  </a:schemeClr>
                </a:solidFill>
                <a:latin typeface="Microsoft Yahei"/>
                <a:ea typeface="Microsoft Yahei"/>
                <a:cs typeface="Microsoft Yahei"/>
              </a:rPr>
              <a:t>职业素养</a:t>
            </a:r>
            <a:endParaRPr lang="en-US" sz="1100"/>
          </a:p>
        </p:txBody>
      </p:sp>
      <p:sp>
        <p:nvSpPr>
          <p:cNvPr id="9" name="AutoShape 9"/>
          <p:cNvSpPr/>
          <p:nvPr/>
        </p:nvSpPr>
        <p:spPr>
          <a:xfrm>
            <a:off x="8406414" y="4525963"/>
            <a:ext cx="2708275" cy="1383030"/>
          </a:xfrm>
          <a:prstGeom prst="rect">
            <a:avLst/>
          </a:prstGeom>
          <a:noFill/>
        </p:spPr>
        <p:txBody>
          <a:bodyPr vert="horz" wrap="square" lIns="91440" tIns="45720" rIns="91440" bIns="45720" rtlCol="0" anchor="t" anchorCtr="0">
            <a:noAutofit/>
          </a:bodyPr>
          <a:lstStyle/>
          <a:p>
            <a:pPr algn="just">
              <a:lnSpc>
                <a:spcPct val="150000"/>
              </a:lnSpc>
              <a:defRPr/>
            </a:pPr>
            <a:r>
              <a:rPr lang="en-US" sz="1350">
                <a:solidFill>
                  <a:schemeClr val="dk1">
                    <a:alpha val="100000"/>
                  </a:schemeClr>
                </a:solidFill>
                <a:latin typeface="Microsoft Yahei"/>
                <a:ea typeface="Microsoft Yahei"/>
                <a:cs typeface="Microsoft Yahei"/>
              </a:rPr>
              <a:t>培训员工掌握标准的礼仪规范，包括着装、言谈举止等，营造优质的客户体验。</a:t>
            </a:r>
            <a:endParaRPr lang="en-US" sz="1100"/>
          </a:p>
        </p:txBody>
      </p:sp>
      <p:sp>
        <p:nvSpPr>
          <p:cNvPr id="10" name="AutoShape 10"/>
          <p:cNvSpPr/>
          <p:nvPr/>
        </p:nvSpPr>
        <p:spPr>
          <a:xfrm>
            <a:off x="8901714" y="4005263"/>
            <a:ext cx="2084387" cy="460375"/>
          </a:xfrm>
          <a:prstGeom prst="rect">
            <a:avLst/>
          </a:prstGeom>
          <a:noFill/>
        </p:spPr>
        <p:txBody>
          <a:bodyPr vert="horz" wrap="square" lIns="91440" tIns="45720" rIns="91440" bIns="45720" rtlCol="0" anchor="ctr" anchorCtr="0">
            <a:noAutofit/>
          </a:bodyPr>
          <a:lstStyle/>
          <a:p>
            <a:pPr algn="ctr">
              <a:lnSpc>
                <a:spcPct val="120000"/>
              </a:lnSpc>
              <a:defRPr/>
            </a:pPr>
            <a:r>
              <a:rPr lang="en-US" sz="1575" b="1">
                <a:solidFill>
                  <a:schemeClr val="accent1">
                    <a:alpha val="100000"/>
                  </a:schemeClr>
                </a:solidFill>
                <a:latin typeface="Microsoft Yahei"/>
                <a:ea typeface="Microsoft Yahei"/>
                <a:cs typeface="Microsoft Yahei"/>
              </a:rPr>
              <a:t>礼仪规范</a:t>
            </a:r>
            <a:endParaRPr lang="en-US" sz="1100"/>
          </a:p>
        </p:txBody>
      </p:sp>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p:txBody>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职业素养与礼仪培训</a:t>
              </a:r>
            </a:p>
          </p:txBody>
        </p:sp>
      </p:grpSp>
    </p:spTree>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rcRect l="10557" r="10557"/>
          <a:stretch>
            <a:fillRect/>
          </a:stretch>
        </p:blipFill>
        <p:spPr>
          <a:xfrm>
            <a:off x="3909691" y="1250241"/>
            <a:ext cx="7848601" cy="5248275"/>
          </a:xfrm>
          <a:prstGeom prst="rect">
            <a:avLst/>
          </a:prstGeom>
        </p:spPr>
      </p:pic>
      <p:sp>
        <p:nvSpPr>
          <p:cNvPr id="3" name="AutoShape 3"/>
          <p:cNvSpPr/>
          <p:nvPr/>
        </p:nvSpPr>
        <p:spPr>
          <a:xfrm>
            <a:off x="466496" y="3766754"/>
            <a:ext cx="3974251" cy="2472718"/>
          </a:xfrm>
          <a:prstGeom prst="rect">
            <a:avLst/>
          </a:prstGeom>
          <a:solidFill>
            <a:schemeClr val="accent1">
              <a:lumMod val="75000"/>
              <a:alpha val="76862"/>
            </a:schemeClr>
          </a:solidFill>
        </p:spPr>
        <p:txBody>
          <a:bodyPr/>
          <a:lstStyle/>
          <a:p/>
        </p:txBody>
      </p:sp>
      <p:sp>
        <p:nvSpPr>
          <p:cNvPr id="4" name="AutoShape 4"/>
          <p:cNvSpPr/>
          <p:nvPr/>
        </p:nvSpPr>
        <p:spPr>
          <a:xfrm>
            <a:off x="563624" y="1824409"/>
            <a:ext cx="2936423" cy="1604591"/>
          </a:xfrm>
          <a:prstGeom prst="rect">
            <a:avLst/>
          </a:prstGeom>
          <a:noFill/>
        </p:spPr>
        <p:txBody>
          <a:bodyPr vert="horz" wrap="square" lIns="91440" tIns="45720" rIns="91440" bIns="45720" rtlCol="0" anchor="t" anchorCtr="0">
            <a:noAutofit/>
          </a:bodyPr>
          <a:lstStyle/>
          <a:p>
            <a:pPr algn="l">
              <a:lnSpc>
                <a:spcPct val="150000"/>
              </a:lnSpc>
              <a:spcBef>
                <a:spcPts val="270"/>
              </a:spcBef>
              <a:defRPr/>
            </a:pPr>
            <a:r>
              <a:rPr lang="en-US" sz="1350">
                <a:solidFill>
                  <a:schemeClr val="dk1">
                    <a:alpha val="100000"/>
                  </a:schemeClr>
                </a:solidFill>
                <a:latin typeface="Microsoft Yahei"/>
                <a:ea typeface="Microsoft Yahei"/>
                <a:cs typeface="Microsoft Yahei"/>
              </a:rPr>
              <a:t>培训员工掌握客户需求分析的方法，了解客户需求和期望，为提供个性化服务奠定基础。</a:t>
            </a:r>
            <a:endParaRPr lang="en-US" sz="1100"/>
          </a:p>
        </p:txBody>
      </p:sp>
      <p:sp>
        <p:nvSpPr>
          <p:cNvPr id="5" name="AutoShape 5"/>
          <p:cNvSpPr/>
          <p:nvPr/>
        </p:nvSpPr>
        <p:spPr>
          <a:xfrm>
            <a:off x="601724" y="4315960"/>
            <a:ext cx="3052052" cy="1604591"/>
          </a:xfrm>
          <a:prstGeom prst="rect">
            <a:avLst/>
          </a:prstGeom>
          <a:noFill/>
        </p:spPr>
        <p:txBody>
          <a:bodyPr vert="horz" wrap="square" lIns="91440" tIns="45720" rIns="91440" bIns="45720" rtlCol="0" anchor="t" anchorCtr="0">
            <a:noAutofit/>
          </a:bodyPr>
          <a:lstStyle/>
          <a:p>
            <a:pPr algn="l">
              <a:lnSpc>
                <a:spcPct val="150000"/>
              </a:lnSpc>
              <a:spcBef>
                <a:spcPts val="270"/>
              </a:spcBef>
              <a:defRPr/>
            </a:pPr>
            <a:r>
              <a:rPr lang="en-US" sz="1350">
                <a:solidFill>
                  <a:srgbClr val="FFFFFF">
                    <a:alpha val="100000"/>
                  </a:srgbClr>
                </a:solidFill>
                <a:latin typeface="Microsoft Yahei"/>
                <a:ea typeface="Microsoft Yahei"/>
                <a:cs typeface="Microsoft Yahei"/>
              </a:rPr>
              <a:t>通过案例分析、角色扮演等形式，培训员工提升服务质量，关注细节，提高客户满意度。</a:t>
            </a:r>
            <a:endParaRPr lang="en-US" sz="1100"/>
          </a:p>
        </p:txBody>
      </p:sp>
      <p:grpSp>
        <p:nvGrpSpPr>
          <p:cNvPr id="6" name="Group 6"/>
          <p:cNvGrpSpPr/>
          <p:nvPr/>
        </p:nvGrpSpPr>
        <p:grpSpPr>
          <a:xfrm>
            <a:off x="454963" y="93878"/>
            <a:ext cx="10641129" cy="914400"/>
            <a:chOff x="454963" y="93878"/>
            <a:chExt cx="10641129" cy="914400"/>
          </a:xfrm>
        </p:grpSpPr>
        <p:sp>
          <p:nvSpPr>
            <p:cNvPr id="7" name="AutoShape 7"/>
            <p:cNvSpPr/>
            <p:nvPr/>
          </p:nvSpPr>
          <p:spPr>
            <a:xfrm>
              <a:off x="454963" y="331168"/>
              <a:ext cx="84147" cy="84147"/>
            </a:xfrm>
            <a:prstGeom prst="ellipse">
              <a:avLst/>
            </a:prstGeom>
            <a:solidFill>
              <a:schemeClr val="accent1">
                <a:alpha val="100000"/>
              </a:schemeClr>
            </a:solidFill>
          </p:spPr>
          <p:txBody>
            <a:bodyPr/>
            <a:lstStyle/>
            <a:p/>
          </p:txBody>
        </p:sp>
        <p:sp>
          <p:nvSpPr>
            <p:cNvPr id="8" name="AutoShape 8"/>
            <p:cNvSpPr/>
            <p:nvPr/>
          </p:nvSpPr>
          <p:spPr>
            <a:xfrm>
              <a:off x="575049" y="337743"/>
              <a:ext cx="78137" cy="78137"/>
            </a:xfrm>
            <a:prstGeom prst="ellipse">
              <a:avLst/>
            </a:prstGeom>
            <a:solidFill>
              <a:schemeClr val="accent1">
                <a:alpha val="80000"/>
              </a:schemeClr>
            </a:solidFill>
          </p:spPr>
          <p:txBody>
            <a:bodyPr/>
            <a:lstStyle/>
            <a:p/>
          </p:txBody>
        </p:sp>
        <p:sp>
          <p:nvSpPr>
            <p:cNvPr id="9" name="AutoShape 9"/>
            <p:cNvSpPr/>
            <p:nvPr/>
          </p:nvSpPr>
          <p:spPr>
            <a:xfrm>
              <a:off x="689125" y="339460"/>
              <a:ext cx="74704" cy="74704"/>
            </a:xfrm>
            <a:prstGeom prst="ellipse">
              <a:avLst/>
            </a:prstGeom>
            <a:solidFill>
              <a:schemeClr val="accent1">
                <a:alpha val="60000"/>
              </a:schemeClr>
            </a:solidFill>
          </p:spPr>
          <p:txBody>
            <a:bodyPr/>
            <a:lstStyle/>
            <a:p/>
          </p:txBody>
        </p:sp>
        <p:sp>
          <p:nvSpPr>
            <p:cNvPr id="10" name="AutoShape 10"/>
            <p:cNvSpPr/>
            <p:nvPr/>
          </p:nvSpPr>
          <p:spPr>
            <a:xfrm>
              <a:off x="799768" y="348430"/>
              <a:ext cx="69238" cy="69238"/>
            </a:xfrm>
            <a:prstGeom prst="ellipse">
              <a:avLst/>
            </a:prstGeom>
            <a:solidFill>
              <a:schemeClr val="accent1">
                <a:alpha val="40000"/>
              </a:schemeClr>
            </a:solidFill>
          </p:spPr>
          <p:txBody>
            <a:bodyPr/>
            <a:lstStyle/>
            <a:p/>
          </p:txBody>
        </p:sp>
        <p:sp>
          <p:nvSpPr>
            <p:cNvPr id="11" name="AutoShape 11"/>
            <p:cNvSpPr/>
            <p:nvPr/>
          </p:nvSpPr>
          <p:spPr>
            <a:xfrm>
              <a:off x="904945" y="344297"/>
              <a:ext cx="65594" cy="65594"/>
            </a:xfrm>
            <a:prstGeom prst="ellipse">
              <a:avLst/>
            </a:prstGeom>
            <a:solidFill>
              <a:schemeClr val="accent1">
                <a:alpha val="20000"/>
              </a:schemeClr>
            </a:solidFill>
          </p:spPr>
          <p:txBody>
            <a:bodyPr/>
            <a:lstStyle/>
            <a:p/>
          </p:txBody>
        </p:sp>
        <p:sp>
          <p:nvSpPr>
            <p:cNvPr id="12" name="AutoShape 12"/>
            <p:cNvSpPr/>
            <p:nvPr/>
          </p:nvSpPr>
          <p:spPr>
            <a:xfrm>
              <a:off x="454963" y="448942"/>
              <a:ext cx="84147" cy="84147"/>
            </a:xfrm>
            <a:prstGeom prst="ellipse">
              <a:avLst/>
            </a:prstGeom>
            <a:solidFill>
              <a:schemeClr val="accent1">
                <a:alpha val="100000"/>
              </a:schemeClr>
            </a:solidFill>
          </p:spPr>
          <p:txBody>
            <a:bodyPr/>
            <a:lstStyle/>
            <a:p/>
          </p:txBody>
        </p:sp>
        <p:sp>
          <p:nvSpPr>
            <p:cNvPr id="13" name="AutoShape 13"/>
            <p:cNvSpPr/>
            <p:nvPr/>
          </p:nvSpPr>
          <p:spPr>
            <a:xfrm>
              <a:off x="575049" y="455517"/>
              <a:ext cx="78137" cy="78137"/>
            </a:xfrm>
            <a:prstGeom prst="ellipse">
              <a:avLst/>
            </a:prstGeom>
            <a:solidFill>
              <a:schemeClr val="accent1">
                <a:alpha val="80000"/>
              </a:schemeClr>
            </a:solidFill>
          </p:spPr>
          <p:txBody>
            <a:bodyPr/>
            <a:lstStyle/>
            <a:p/>
          </p:txBody>
        </p:sp>
        <p:sp>
          <p:nvSpPr>
            <p:cNvPr id="14" name="AutoShape 14"/>
            <p:cNvSpPr/>
            <p:nvPr/>
          </p:nvSpPr>
          <p:spPr>
            <a:xfrm>
              <a:off x="689125" y="457233"/>
              <a:ext cx="74704" cy="74704"/>
            </a:xfrm>
            <a:prstGeom prst="ellipse">
              <a:avLst/>
            </a:prstGeom>
            <a:solidFill>
              <a:schemeClr val="accent1">
                <a:alpha val="60000"/>
              </a:schemeClr>
            </a:solidFill>
          </p:spPr>
          <p:txBody>
            <a:bodyPr/>
            <a:lstStyle/>
            <a:p/>
          </p:txBody>
        </p:sp>
        <p:sp>
          <p:nvSpPr>
            <p:cNvPr id="15" name="AutoShape 15"/>
            <p:cNvSpPr/>
            <p:nvPr/>
          </p:nvSpPr>
          <p:spPr>
            <a:xfrm>
              <a:off x="799768" y="466203"/>
              <a:ext cx="69238" cy="69238"/>
            </a:xfrm>
            <a:prstGeom prst="ellipse">
              <a:avLst/>
            </a:prstGeom>
            <a:solidFill>
              <a:schemeClr val="accent1">
                <a:alpha val="40000"/>
              </a:schemeClr>
            </a:solidFill>
          </p:spPr>
          <p:txBody>
            <a:bodyPr/>
            <a:lstStyle/>
            <a:p/>
          </p:txBody>
        </p:sp>
        <p:sp>
          <p:nvSpPr>
            <p:cNvPr id="16" name="AutoShape 16"/>
            <p:cNvSpPr/>
            <p:nvPr/>
          </p:nvSpPr>
          <p:spPr>
            <a:xfrm>
              <a:off x="904945" y="462070"/>
              <a:ext cx="65594" cy="65594"/>
            </a:xfrm>
            <a:prstGeom prst="ellipse">
              <a:avLst/>
            </a:prstGeom>
            <a:solidFill>
              <a:schemeClr val="accent1">
                <a:alpha val="20000"/>
              </a:schemeClr>
            </a:solidFill>
          </p:spPr>
          <p:txBody>
            <a:bodyPr/>
            <a:lstStyle/>
            <a:p/>
          </p:txBody>
        </p:sp>
        <p:sp>
          <p:nvSpPr>
            <p:cNvPr id="17" name="AutoShape 17"/>
            <p:cNvSpPr/>
            <p:nvPr/>
          </p:nvSpPr>
          <p:spPr>
            <a:xfrm>
              <a:off x="454963" y="566715"/>
              <a:ext cx="84147" cy="84147"/>
            </a:xfrm>
            <a:prstGeom prst="ellipse">
              <a:avLst/>
            </a:prstGeom>
            <a:solidFill>
              <a:schemeClr val="accent1">
                <a:alpha val="100000"/>
              </a:schemeClr>
            </a:solidFill>
          </p:spPr>
          <p:txBody>
            <a:bodyPr/>
            <a:lstStyle/>
            <a:p/>
          </p:txBody>
        </p:sp>
        <p:sp>
          <p:nvSpPr>
            <p:cNvPr id="18" name="AutoShape 18"/>
            <p:cNvSpPr/>
            <p:nvPr/>
          </p:nvSpPr>
          <p:spPr>
            <a:xfrm>
              <a:off x="575049" y="573291"/>
              <a:ext cx="78137" cy="78137"/>
            </a:xfrm>
            <a:prstGeom prst="ellipse">
              <a:avLst/>
            </a:prstGeom>
            <a:solidFill>
              <a:schemeClr val="accent1">
                <a:alpha val="80000"/>
              </a:schemeClr>
            </a:solidFill>
          </p:spPr>
          <p:txBody>
            <a:bodyPr/>
            <a:lstStyle/>
            <a:p/>
          </p:txBody>
        </p:sp>
        <p:sp>
          <p:nvSpPr>
            <p:cNvPr id="19" name="AutoShape 19"/>
            <p:cNvSpPr/>
            <p:nvPr/>
          </p:nvSpPr>
          <p:spPr>
            <a:xfrm>
              <a:off x="689125" y="575007"/>
              <a:ext cx="74704" cy="74704"/>
            </a:xfrm>
            <a:prstGeom prst="ellipse">
              <a:avLst/>
            </a:prstGeom>
            <a:solidFill>
              <a:schemeClr val="accent1">
                <a:alpha val="60000"/>
              </a:schemeClr>
            </a:solidFill>
          </p:spPr>
          <p:txBody>
            <a:bodyPr/>
            <a:lstStyle/>
            <a:p/>
          </p:txBody>
        </p:sp>
        <p:sp>
          <p:nvSpPr>
            <p:cNvPr id="20" name="AutoShape 20"/>
            <p:cNvSpPr/>
            <p:nvPr/>
          </p:nvSpPr>
          <p:spPr>
            <a:xfrm>
              <a:off x="799768" y="583977"/>
              <a:ext cx="69238" cy="69238"/>
            </a:xfrm>
            <a:prstGeom prst="ellipse">
              <a:avLst/>
            </a:prstGeom>
            <a:solidFill>
              <a:schemeClr val="accent1">
                <a:alpha val="40000"/>
              </a:schemeClr>
            </a:solidFill>
          </p:spPr>
          <p:txBody>
            <a:bodyPr/>
            <a:lstStyle/>
            <a:p/>
          </p:txBody>
        </p:sp>
        <p:sp>
          <p:nvSpPr>
            <p:cNvPr id="21" name="AutoShape 21"/>
            <p:cNvSpPr/>
            <p:nvPr/>
          </p:nvSpPr>
          <p:spPr>
            <a:xfrm>
              <a:off x="904945" y="579844"/>
              <a:ext cx="65594" cy="65594"/>
            </a:xfrm>
            <a:prstGeom prst="ellipse">
              <a:avLst/>
            </a:prstGeom>
            <a:solidFill>
              <a:schemeClr val="accent1">
                <a:alpha val="20000"/>
              </a:schemeClr>
            </a:solidFill>
          </p:spPr>
          <p:txBody>
            <a:bodyPr/>
            <a:lstStyle/>
            <a:p/>
          </p:txBody>
        </p:sp>
        <p:sp>
          <p:nvSpPr>
            <p:cNvPr id="22" name="AutoShape 22"/>
            <p:cNvSpPr/>
            <p:nvPr/>
          </p:nvSpPr>
          <p:spPr>
            <a:xfrm>
              <a:off x="454963" y="684489"/>
              <a:ext cx="84147" cy="84147"/>
            </a:xfrm>
            <a:prstGeom prst="ellipse">
              <a:avLst/>
            </a:prstGeom>
            <a:solidFill>
              <a:schemeClr val="accent1">
                <a:alpha val="100000"/>
              </a:schemeClr>
            </a:solidFill>
          </p:spPr>
          <p:txBody>
            <a:bodyPr/>
            <a:lstStyle/>
            <a:p/>
          </p:txBody>
        </p:sp>
        <p:sp>
          <p:nvSpPr>
            <p:cNvPr id="23" name="AutoShape 23"/>
            <p:cNvSpPr/>
            <p:nvPr/>
          </p:nvSpPr>
          <p:spPr>
            <a:xfrm>
              <a:off x="575049" y="691064"/>
              <a:ext cx="78137" cy="78137"/>
            </a:xfrm>
            <a:prstGeom prst="ellipse">
              <a:avLst/>
            </a:prstGeom>
            <a:solidFill>
              <a:schemeClr val="accent1">
                <a:alpha val="80000"/>
              </a:schemeClr>
            </a:solidFill>
          </p:spPr>
          <p:txBody>
            <a:bodyPr/>
            <a:lstStyle/>
            <a:p/>
          </p:txBody>
        </p:sp>
        <p:sp>
          <p:nvSpPr>
            <p:cNvPr id="24" name="AutoShape 24"/>
            <p:cNvSpPr/>
            <p:nvPr/>
          </p:nvSpPr>
          <p:spPr>
            <a:xfrm>
              <a:off x="689125" y="692781"/>
              <a:ext cx="74704" cy="74704"/>
            </a:xfrm>
            <a:prstGeom prst="ellipse">
              <a:avLst/>
            </a:prstGeom>
            <a:solidFill>
              <a:schemeClr val="accent1">
                <a:alpha val="60000"/>
              </a:schemeClr>
            </a:solidFill>
          </p:spPr>
          <p:txBody>
            <a:bodyPr/>
            <a:lstStyle/>
            <a:p/>
          </p:txBody>
        </p:sp>
        <p:sp>
          <p:nvSpPr>
            <p:cNvPr id="25" name="AutoShape 25"/>
            <p:cNvSpPr/>
            <p:nvPr/>
          </p:nvSpPr>
          <p:spPr>
            <a:xfrm>
              <a:off x="799768" y="701751"/>
              <a:ext cx="69238" cy="69238"/>
            </a:xfrm>
            <a:prstGeom prst="ellipse">
              <a:avLst/>
            </a:prstGeom>
            <a:solidFill>
              <a:schemeClr val="accent1">
                <a:alpha val="40000"/>
              </a:schemeClr>
            </a:solidFill>
          </p:spPr>
          <p:txBody>
            <a:bodyPr/>
            <a:lstStyle/>
            <a:p/>
          </p:txBody>
        </p:sp>
        <p:sp>
          <p:nvSpPr>
            <p:cNvPr id="26" name="AutoShape 26"/>
            <p:cNvSpPr/>
            <p:nvPr/>
          </p:nvSpPr>
          <p:spPr>
            <a:xfrm>
              <a:off x="904945" y="697618"/>
              <a:ext cx="65594" cy="65594"/>
            </a:xfrm>
            <a:prstGeom prst="ellipse">
              <a:avLst/>
            </a:prstGeom>
            <a:solidFill>
              <a:schemeClr val="accent1">
                <a:alpha val="20000"/>
              </a:schemeClr>
            </a:solidFill>
          </p:spPr>
          <p:txBody>
            <a:bodyPr/>
            <a:lstStyle/>
            <a:p/>
          </p:txBody>
        </p:sp>
        <p:sp>
          <p:nvSpPr>
            <p:cNvPr id="27" name="TextBox 2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客户满意度提升策略培训</a:t>
              </a:r>
            </a:p>
          </p:txBody>
        </p:sp>
      </p:grpSp>
      <p:sp>
        <p:nvSpPr>
          <p:cNvPr id="28" name="AutoShape 28"/>
          <p:cNvSpPr/>
          <p:nvPr/>
        </p:nvSpPr>
        <p:spPr>
          <a:xfrm>
            <a:off x="601724" y="3976765"/>
            <a:ext cx="2936423" cy="339195"/>
          </a:xfrm>
          <a:prstGeom prst="rect">
            <a:avLst/>
          </a:prstGeom>
          <a:noFill/>
        </p:spPr>
        <p:txBody>
          <a:bodyPr vert="horz" wrap="square" lIns="91440" tIns="45720" rIns="91440" bIns="45720" rtlCol="0" anchor="t" anchorCtr="0">
            <a:noAutofit/>
          </a:bodyPr>
          <a:lstStyle/>
          <a:p>
            <a:pPr algn="just">
              <a:defRPr/>
            </a:pPr>
            <a:r>
              <a:rPr lang="en-US" sz="1575" b="1">
                <a:solidFill>
                  <a:srgbClr val="FFFFFF">
                    <a:alpha val="100000"/>
                  </a:srgbClr>
                </a:solidFill>
                <a:latin typeface="Microsoft Yahei"/>
                <a:ea typeface="Microsoft Yahei"/>
                <a:cs typeface="Microsoft Yahei"/>
              </a:rPr>
              <a:t>服务质量提升</a:t>
            </a:r>
            <a:endParaRPr lang="en-US" sz="1100"/>
          </a:p>
        </p:txBody>
      </p:sp>
      <p:sp>
        <p:nvSpPr>
          <p:cNvPr id="29" name="AutoShape 29"/>
          <p:cNvSpPr/>
          <p:nvPr/>
        </p:nvSpPr>
        <p:spPr>
          <a:xfrm>
            <a:off x="563624" y="1405309"/>
            <a:ext cx="2936423" cy="339195"/>
          </a:xfrm>
          <a:prstGeom prst="rect">
            <a:avLst/>
          </a:prstGeom>
          <a:noFill/>
        </p:spPr>
        <p:txBody>
          <a:bodyPr vert="horz" wrap="square" lIns="91440" tIns="45720" rIns="91440" bIns="45720" rtlCol="0" anchor="t" anchorCtr="0">
            <a:noAutofit/>
          </a:bodyPr>
          <a:lstStyle/>
          <a:p>
            <a:pPr algn="just">
              <a:defRPr/>
            </a:pPr>
            <a:r>
              <a:rPr lang="en-US" sz="1575" b="1">
                <a:solidFill>
                  <a:schemeClr val="accent1">
                    <a:alpha val="100000"/>
                  </a:schemeClr>
                </a:solidFill>
                <a:latin typeface="Microsoft Yahei"/>
                <a:ea typeface="Microsoft Yahei"/>
                <a:cs typeface="Microsoft Yahei"/>
              </a:rPr>
              <a:t>客户需求分析</a:t>
            </a:r>
            <a:endParaRPr lang="en-US" sz="1100"/>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sp>
        <p:nvSpPr>
          <p:cNvPr id="2" name="TextBox 2"/>
          <p:cNvSpPr txBox="1"/>
          <p:nvPr/>
        </p:nvSpPr>
        <p:spPr>
          <a:xfrm>
            <a:off x="763829" y="1414808"/>
            <a:ext cx="6734175" cy="885825"/>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alpha val="100000"/>
                  </a:schemeClr>
                </a:solidFill>
                <a:latin typeface="Microsoft Yahei"/>
                <a:ea typeface="Microsoft Yahei"/>
                <a:cs typeface="Microsoft Yahei"/>
              </a:rPr>
              <a:t>激励机制</a:t>
            </a:r>
          </a:p>
        </p:txBody>
      </p:sp>
      <p:sp>
        <p:nvSpPr>
          <p:cNvPr id="3" name="TextBox 3"/>
          <p:cNvSpPr txBox="1"/>
          <p:nvPr/>
        </p:nvSpPr>
        <p:spPr>
          <a:xfrm>
            <a:off x="763829" y="2093647"/>
            <a:ext cx="6734175" cy="13239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建立合理的激励机制，包括薪酬激励、晋升激励等，激发员工的工作积极性和创造力。</a:t>
            </a:r>
          </a:p>
        </p:txBody>
      </p:sp>
      <p:sp>
        <p:nvSpPr>
          <p:cNvPr id="4" name="TextBox 4"/>
          <p:cNvSpPr txBox="1"/>
          <p:nvPr/>
        </p:nvSpPr>
        <p:spPr>
          <a:xfrm>
            <a:off x="689593" y="3949139"/>
            <a:ext cx="6524625" cy="885825"/>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alpha val="100000"/>
                  </a:schemeClr>
                </a:solidFill>
                <a:latin typeface="Microsoft Yahei"/>
                <a:ea typeface="Microsoft Yahei"/>
                <a:cs typeface="Microsoft Yahei"/>
              </a:rPr>
              <a:t>绩效考核</a:t>
            </a:r>
          </a:p>
        </p:txBody>
      </p:sp>
      <p:sp>
        <p:nvSpPr>
          <p:cNvPr id="5" name="TextBox 5"/>
          <p:cNvSpPr txBox="1"/>
          <p:nvPr/>
        </p:nvSpPr>
        <p:spPr>
          <a:xfrm>
            <a:off x="689593" y="4645945"/>
            <a:ext cx="6810375" cy="13239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制定科学的绩效考核标准，对员工的工作表现进行评价，为优秀员工提供奖励和晋升机会。</a:t>
            </a:r>
          </a:p>
        </p:txBody>
      </p:sp>
      <p:sp>
        <p:nvSpPr>
          <p:cNvPr id="6" name="AutoShape 6"/>
          <p:cNvSpPr/>
          <p:nvPr/>
        </p:nvSpPr>
        <p:spPr>
          <a:xfrm>
            <a:off x="884406" y="5955116"/>
            <a:ext cx="701468" cy="122998"/>
          </a:xfrm>
          <a:prstGeom prst="rect">
            <a:avLst/>
          </a:prstGeom>
          <a:solidFill>
            <a:schemeClr val="accent1">
              <a:alpha val="100000"/>
            </a:schemeClr>
          </a:solidFill>
        </p:spPr>
        <p:txBody>
          <a:bodyPr/>
          <a:lstStyle/>
          <a:p/>
        </p:txBody>
      </p:sp>
      <p:sp>
        <p:nvSpPr>
          <p:cNvPr id="7" name="AutoShape 7"/>
          <p:cNvSpPr/>
          <p:nvPr/>
        </p:nvSpPr>
        <p:spPr>
          <a:xfrm>
            <a:off x="831494" y="5955116"/>
            <a:ext cx="122998" cy="122998"/>
          </a:xfrm>
          <a:prstGeom prst="ellipse">
            <a:avLst/>
          </a:prstGeom>
          <a:solidFill>
            <a:schemeClr val="accent1">
              <a:alpha val="100000"/>
            </a:schemeClr>
          </a:solidFill>
        </p:spPr>
        <p:txBody>
          <a:bodyPr/>
          <a:lstStyle/>
          <a:p/>
        </p:txBody>
      </p:sp>
      <p:sp>
        <p:nvSpPr>
          <p:cNvPr id="8" name="AutoShape 8"/>
          <p:cNvSpPr/>
          <p:nvPr/>
        </p:nvSpPr>
        <p:spPr>
          <a:xfrm>
            <a:off x="1514246" y="5955116"/>
            <a:ext cx="122998" cy="122998"/>
          </a:xfrm>
          <a:prstGeom prst="ellipse">
            <a:avLst/>
          </a:prstGeom>
          <a:solidFill>
            <a:schemeClr val="accent1">
              <a:alpha val="100000"/>
            </a:schemeClr>
          </a:solidFill>
        </p:spPr>
        <p:txBody>
          <a:bodyPr/>
          <a:lstStyle/>
          <a:p/>
        </p:txBody>
      </p:sp>
      <p:cxnSp>
        <p:nvCxnSpPr>
          <p:cNvPr id="9" name="Connector 9"/>
          <p:cNvCxnSpPr/>
          <p:nvPr/>
        </p:nvCxnSpPr>
        <p:spPr>
          <a:xfrm>
            <a:off x="1585874" y="6029346"/>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10" name="Picture 10"/>
          <p:cNvPicPr>
            <a:picLocks noChangeAspect="1"/>
          </p:cNvPicPr>
          <p:nvPr/>
        </p:nvPicPr>
        <p:blipFill>
          <a:blip r:embed="rId2">
            <a:alphaModFix/>
          </a:blip>
          <a:srcRect l="12500" r="12500"/>
          <a:stretch>
            <a:fillRect/>
          </a:stretch>
        </p:blipFill>
        <p:spPr>
          <a:xfrm>
            <a:off x="7803289" y="1299241"/>
            <a:ext cx="3679824" cy="4906431"/>
          </a:xfrm>
          <a:prstGeom prst="rect">
            <a:avLst/>
          </a:prstGeom>
        </p:spPr>
      </p:pic>
      <p:sp>
        <p:nvSpPr>
          <p:cNvPr id="11" name="AutoShape 11"/>
          <p:cNvSpPr/>
          <p:nvPr/>
        </p:nvSpPr>
        <p:spPr>
          <a:xfrm>
            <a:off x="852680" y="3629459"/>
            <a:ext cx="701468" cy="122998"/>
          </a:xfrm>
          <a:prstGeom prst="rect">
            <a:avLst/>
          </a:prstGeom>
          <a:solidFill>
            <a:schemeClr val="accent1">
              <a:alpha val="100000"/>
            </a:schemeClr>
          </a:solidFill>
        </p:spPr>
        <p:txBody>
          <a:bodyPr/>
          <a:lstStyle/>
          <a:p/>
        </p:txBody>
      </p:sp>
      <p:sp>
        <p:nvSpPr>
          <p:cNvPr id="12" name="AutoShape 12"/>
          <p:cNvSpPr/>
          <p:nvPr/>
        </p:nvSpPr>
        <p:spPr>
          <a:xfrm>
            <a:off x="799768" y="3629459"/>
            <a:ext cx="122998" cy="122998"/>
          </a:xfrm>
          <a:prstGeom prst="ellipse">
            <a:avLst/>
          </a:prstGeom>
          <a:solidFill>
            <a:schemeClr val="accent1">
              <a:alpha val="100000"/>
            </a:schemeClr>
          </a:solidFill>
        </p:spPr>
        <p:txBody>
          <a:bodyPr/>
          <a:lstStyle/>
          <a:p/>
        </p:txBody>
      </p:sp>
      <p:sp>
        <p:nvSpPr>
          <p:cNvPr id="13" name="AutoShape 13"/>
          <p:cNvSpPr/>
          <p:nvPr/>
        </p:nvSpPr>
        <p:spPr>
          <a:xfrm>
            <a:off x="1482520" y="3629459"/>
            <a:ext cx="122998" cy="122998"/>
          </a:xfrm>
          <a:prstGeom prst="ellipse">
            <a:avLst/>
          </a:prstGeom>
          <a:solidFill>
            <a:schemeClr val="accent1">
              <a:alpha val="100000"/>
            </a:schemeClr>
          </a:solidFill>
        </p:spPr>
        <p:txBody>
          <a:bodyPr/>
          <a:lstStyle/>
          <a:p/>
        </p:txBody>
      </p:sp>
      <p:cxnSp>
        <p:nvCxnSpPr>
          <p:cNvPr id="14" name="Connector 14"/>
          <p:cNvCxnSpPr/>
          <p:nvPr/>
        </p:nvCxnSpPr>
        <p:spPr>
          <a:xfrm>
            <a:off x="1554148" y="3703689"/>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nvGrpSpPr>
          <p:cNvPr id="15" name="Group 15"/>
          <p:cNvGrpSpPr/>
          <p:nvPr/>
        </p:nvGrpSpPr>
        <p:grpSpPr>
          <a:xfrm>
            <a:off x="454963" y="93878"/>
            <a:ext cx="10641129" cy="914400"/>
            <a:chOff x="454963" y="93878"/>
            <a:chExt cx="10641129" cy="914400"/>
          </a:xfrm>
        </p:grpSpPr>
        <p:sp>
          <p:nvSpPr>
            <p:cNvPr id="16" name="AutoShape 16"/>
            <p:cNvSpPr/>
            <p:nvPr/>
          </p:nvSpPr>
          <p:spPr>
            <a:xfrm>
              <a:off x="454963" y="331168"/>
              <a:ext cx="84147" cy="84147"/>
            </a:xfrm>
            <a:prstGeom prst="ellipse">
              <a:avLst/>
            </a:prstGeom>
            <a:solidFill>
              <a:schemeClr val="accent1">
                <a:alpha val="100000"/>
              </a:schemeClr>
            </a:solidFill>
          </p:spPr>
          <p:txBody>
            <a:bodyPr/>
            <a:lstStyle/>
            <a:p/>
          </p:txBody>
        </p:sp>
        <p:sp>
          <p:nvSpPr>
            <p:cNvPr id="17" name="AutoShape 17"/>
            <p:cNvSpPr/>
            <p:nvPr/>
          </p:nvSpPr>
          <p:spPr>
            <a:xfrm>
              <a:off x="575049" y="337743"/>
              <a:ext cx="78137" cy="78137"/>
            </a:xfrm>
            <a:prstGeom prst="ellipse">
              <a:avLst/>
            </a:prstGeom>
            <a:solidFill>
              <a:schemeClr val="accent1">
                <a:alpha val="80000"/>
              </a:schemeClr>
            </a:solidFill>
          </p:spPr>
          <p:txBody>
            <a:bodyPr/>
            <a:lstStyle/>
            <a:p/>
          </p:txBody>
        </p:sp>
        <p:sp>
          <p:nvSpPr>
            <p:cNvPr id="18" name="AutoShape 18"/>
            <p:cNvSpPr/>
            <p:nvPr/>
          </p:nvSpPr>
          <p:spPr>
            <a:xfrm>
              <a:off x="689125" y="339460"/>
              <a:ext cx="74704" cy="74704"/>
            </a:xfrm>
            <a:prstGeom prst="ellipse">
              <a:avLst/>
            </a:prstGeom>
            <a:solidFill>
              <a:schemeClr val="accent1">
                <a:alpha val="60000"/>
              </a:schemeClr>
            </a:solidFill>
          </p:spPr>
          <p:txBody>
            <a:bodyPr/>
            <a:lstStyle/>
            <a:p/>
          </p:txBody>
        </p:sp>
        <p:sp>
          <p:nvSpPr>
            <p:cNvPr id="19" name="AutoShape 19"/>
            <p:cNvSpPr/>
            <p:nvPr/>
          </p:nvSpPr>
          <p:spPr>
            <a:xfrm>
              <a:off x="799768" y="348430"/>
              <a:ext cx="69238" cy="69238"/>
            </a:xfrm>
            <a:prstGeom prst="ellipse">
              <a:avLst/>
            </a:prstGeom>
            <a:solidFill>
              <a:schemeClr val="accent1">
                <a:alpha val="40000"/>
              </a:schemeClr>
            </a:solidFill>
          </p:spPr>
          <p:txBody>
            <a:bodyPr/>
            <a:lstStyle/>
            <a:p/>
          </p:txBody>
        </p:sp>
        <p:sp>
          <p:nvSpPr>
            <p:cNvPr id="20" name="AutoShape 20"/>
            <p:cNvSpPr/>
            <p:nvPr/>
          </p:nvSpPr>
          <p:spPr>
            <a:xfrm>
              <a:off x="904945" y="344297"/>
              <a:ext cx="65594" cy="65594"/>
            </a:xfrm>
            <a:prstGeom prst="ellipse">
              <a:avLst/>
            </a:prstGeom>
            <a:solidFill>
              <a:schemeClr val="accent1">
                <a:alpha val="20000"/>
              </a:schemeClr>
            </a:solidFill>
          </p:spPr>
          <p:txBody>
            <a:bodyPr/>
            <a:lstStyle/>
            <a:p/>
          </p:txBody>
        </p:sp>
        <p:sp>
          <p:nvSpPr>
            <p:cNvPr id="21" name="AutoShape 21"/>
            <p:cNvSpPr/>
            <p:nvPr/>
          </p:nvSpPr>
          <p:spPr>
            <a:xfrm>
              <a:off x="454963" y="448942"/>
              <a:ext cx="84147" cy="84147"/>
            </a:xfrm>
            <a:prstGeom prst="ellipse">
              <a:avLst/>
            </a:prstGeom>
            <a:solidFill>
              <a:schemeClr val="accent1">
                <a:alpha val="100000"/>
              </a:schemeClr>
            </a:solidFill>
          </p:spPr>
          <p:txBody>
            <a:bodyPr/>
            <a:lstStyle/>
            <a:p/>
          </p:txBody>
        </p:sp>
        <p:sp>
          <p:nvSpPr>
            <p:cNvPr id="22" name="AutoShape 22"/>
            <p:cNvSpPr/>
            <p:nvPr/>
          </p:nvSpPr>
          <p:spPr>
            <a:xfrm>
              <a:off x="575049" y="455517"/>
              <a:ext cx="78137" cy="78137"/>
            </a:xfrm>
            <a:prstGeom prst="ellipse">
              <a:avLst/>
            </a:prstGeom>
            <a:solidFill>
              <a:schemeClr val="accent1">
                <a:alpha val="80000"/>
              </a:schemeClr>
            </a:solidFill>
          </p:spPr>
          <p:txBody>
            <a:bodyPr/>
            <a:lstStyle/>
            <a:p/>
          </p:txBody>
        </p:sp>
        <p:sp>
          <p:nvSpPr>
            <p:cNvPr id="23" name="AutoShape 23"/>
            <p:cNvSpPr/>
            <p:nvPr/>
          </p:nvSpPr>
          <p:spPr>
            <a:xfrm>
              <a:off x="689125" y="457233"/>
              <a:ext cx="74704" cy="74704"/>
            </a:xfrm>
            <a:prstGeom prst="ellipse">
              <a:avLst/>
            </a:prstGeom>
            <a:solidFill>
              <a:schemeClr val="accent1">
                <a:alpha val="60000"/>
              </a:schemeClr>
            </a:solidFill>
          </p:spPr>
          <p:txBody>
            <a:bodyPr/>
            <a:lstStyle/>
            <a:p/>
          </p:txBody>
        </p:sp>
        <p:sp>
          <p:nvSpPr>
            <p:cNvPr id="24" name="AutoShape 24"/>
            <p:cNvSpPr/>
            <p:nvPr/>
          </p:nvSpPr>
          <p:spPr>
            <a:xfrm>
              <a:off x="799768" y="466203"/>
              <a:ext cx="69238" cy="69238"/>
            </a:xfrm>
            <a:prstGeom prst="ellipse">
              <a:avLst/>
            </a:prstGeom>
            <a:solidFill>
              <a:schemeClr val="accent1">
                <a:alpha val="40000"/>
              </a:schemeClr>
            </a:solidFill>
          </p:spPr>
          <p:txBody>
            <a:bodyPr/>
            <a:lstStyle/>
            <a:p/>
          </p:txBody>
        </p:sp>
        <p:sp>
          <p:nvSpPr>
            <p:cNvPr id="25" name="AutoShape 25"/>
            <p:cNvSpPr/>
            <p:nvPr/>
          </p:nvSpPr>
          <p:spPr>
            <a:xfrm>
              <a:off x="904945" y="462070"/>
              <a:ext cx="65594" cy="65594"/>
            </a:xfrm>
            <a:prstGeom prst="ellipse">
              <a:avLst/>
            </a:prstGeom>
            <a:solidFill>
              <a:schemeClr val="accent1">
                <a:alpha val="20000"/>
              </a:schemeClr>
            </a:solidFill>
          </p:spPr>
          <p:txBody>
            <a:bodyPr/>
            <a:lstStyle/>
            <a:p/>
          </p:txBody>
        </p:sp>
        <p:sp>
          <p:nvSpPr>
            <p:cNvPr id="26" name="AutoShape 26"/>
            <p:cNvSpPr/>
            <p:nvPr/>
          </p:nvSpPr>
          <p:spPr>
            <a:xfrm>
              <a:off x="454963" y="566715"/>
              <a:ext cx="84147" cy="84147"/>
            </a:xfrm>
            <a:prstGeom prst="ellipse">
              <a:avLst/>
            </a:prstGeom>
            <a:solidFill>
              <a:schemeClr val="accent1">
                <a:alpha val="100000"/>
              </a:schemeClr>
            </a:solidFill>
          </p:spPr>
          <p:txBody>
            <a:bodyPr/>
            <a:lstStyle/>
            <a:p/>
          </p:txBody>
        </p:sp>
        <p:sp>
          <p:nvSpPr>
            <p:cNvPr id="27" name="AutoShape 27"/>
            <p:cNvSpPr/>
            <p:nvPr/>
          </p:nvSpPr>
          <p:spPr>
            <a:xfrm>
              <a:off x="575049" y="573291"/>
              <a:ext cx="78137" cy="78137"/>
            </a:xfrm>
            <a:prstGeom prst="ellipse">
              <a:avLst/>
            </a:prstGeom>
            <a:solidFill>
              <a:schemeClr val="accent1">
                <a:alpha val="80000"/>
              </a:schemeClr>
            </a:solidFill>
          </p:spPr>
          <p:txBody>
            <a:bodyPr/>
            <a:lstStyle/>
            <a:p/>
          </p:txBody>
        </p:sp>
        <p:sp>
          <p:nvSpPr>
            <p:cNvPr id="28" name="AutoShape 28"/>
            <p:cNvSpPr/>
            <p:nvPr/>
          </p:nvSpPr>
          <p:spPr>
            <a:xfrm>
              <a:off x="689125" y="575007"/>
              <a:ext cx="74704" cy="74704"/>
            </a:xfrm>
            <a:prstGeom prst="ellipse">
              <a:avLst/>
            </a:prstGeom>
            <a:solidFill>
              <a:schemeClr val="accent1">
                <a:alpha val="60000"/>
              </a:schemeClr>
            </a:solidFill>
          </p:spPr>
          <p:txBody>
            <a:bodyPr/>
            <a:lstStyle/>
            <a:p/>
          </p:txBody>
        </p:sp>
        <p:sp>
          <p:nvSpPr>
            <p:cNvPr id="29" name="AutoShape 29"/>
            <p:cNvSpPr/>
            <p:nvPr/>
          </p:nvSpPr>
          <p:spPr>
            <a:xfrm>
              <a:off x="799768" y="583977"/>
              <a:ext cx="69238" cy="69238"/>
            </a:xfrm>
            <a:prstGeom prst="ellipse">
              <a:avLst/>
            </a:prstGeom>
            <a:solidFill>
              <a:schemeClr val="accent1">
                <a:alpha val="40000"/>
              </a:schemeClr>
            </a:solidFill>
          </p:spPr>
          <p:txBody>
            <a:bodyPr/>
            <a:lstStyle/>
            <a:p/>
          </p:txBody>
        </p:sp>
        <p:sp>
          <p:nvSpPr>
            <p:cNvPr id="30" name="AutoShape 30"/>
            <p:cNvSpPr/>
            <p:nvPr/>
          </p:nvSpPr>
          <p:spPr>
            <a:xfrm>
              <a:off x="904945" y="579844"/>
              <a:ext cx="65594" cy="65594"/>
            </a:xfrm>
            <a:prstGeom prst="ellipse">
              <a:avLst/>
            </a:prstGeom>
            <a:solidFill>
              <a:schemeClr val="accent1">
                <a:alpha val="20000"/>
              </a:schemeClr>
            </a:solidFill>
          </p:spPr>
          <p:txBody>
            <a:bodyPr/>
            <a:lstStyle/>
            <a:p/>
          </p:txBody>
        </p:sp>
        <p:sp>
          <p:nvSpPr>
            <p:cNvPr id="31" name="AutoShape 31"/>
            <p:cNvSpPr/>
            <p:nvPr/>
          </p:nvSpPr>
          <p:spPr>
            <a:xfrm>
              <a:off x="454963" y="684489"/>
              <a:ext cx="84147" cy="84147"/>
            </a:xfrm>
            <a:prstGeom prst="ellipse">
              <a:avLst/>
            </a:prstGeom>
            <a:solidFill>
              <a:schemeClr val="accent1">
                <a:alpha val="100000"/>
              </a:schemeClr>
            </a:solidFill>
          </p:spPr>
          <p:txBody>
            <a:bodyPr/>
            <a:lstStyle/>
            <a:p/>
          </p:txBody>
        </p:sp>
        <p:sp>
          <p:nvSpPr>
            <p:cNvPr id="32" name="AutoShape 32"/>
            <p:cNvSpPr/>
            <p:nvPr/>
          </p:nvSpPr>
          <p:spPr>
            <a:xfrm>
              <a:off x="575049" y="691064"/>
              <a:ext cx="78137" cy="78137"/>
            </a:xfrm>
            <a:prstGeom prst="ellipse">
              <a:avLst/>
            </a:prstGeom>
            <a:solidFill>
              <a:schemeClr val="accent1">
                <a:alpha val="80000"/>
              </a:schemeClr>
            </a:solidFill>
          </p:spPr>
          <p:txBody>
            <a:bodyPr/>
            <a:lstStyle/>
            <a:p/>
          </p:txBody>
        </p:sp>
        <p:sp>
          <p:nvSpPr>
            <p:cNvPr id="33" name="AutoShape 33"/>
            <p:cNvSpPr/>
            <p:nvPr/>
          </p:nvSpPr>
          <p:spPr>
            <a:xfrm>
              <a:off x="689125" y="692781"/>
              <a:ext cx="74704" cy="74704"/>
            </a:xfrm>
            <a:prstGeom prst="ellipse">
              <a:avLst/>
            </a:prstGeom>
            <a:solidFill>
              <a:schemeClr val="accent1">
                <a:alpha val="60000"/>
              </a:schemeClr>
            </a:solidFill>
          </p:spPr>
          <p:txBody>
            <a:bodyPr/>
            <a:lstStyle/>
            <a:p/>
          </p:txBody>
        </p:sp>
        <p:sp>
          <p:nvSpPr>
            <p:cNvPr id="34" name="AutoShape 34"/>
            <p:cNvSpPr/>
            <p:nvPr/>
          </p:nvSpPr>
          <p:spPr>
            <a:xfrm>
              <a:off x="799768" y="701751"/>
              <a:ext cx="69238" cy="69238"/>
            </a:xfrm>
            <a:prstGeom prst="ellipse">
              <a:avLst/>
            </a:prstGeom>
            <a:solidFill>
              <a:schemeClr val="accent1">
                <a:alpha val="40000"/>
              </a:schemeClr>
            </a:solidFill>
          </p:spPr>
          <p:txBody>
            <a:bodyPr/>
            <a:lstStyle/>
            <a:p/>
          </p:txBody>
        </p:sp>
        <p:sp>
          <p:nvSpPr>
            <p:cNvPr id="35" name="AutoShape 35"/>
            <p:cNvSpPr/>
            <p:nvPr/>
          </p:nvSpPr>
          <p:spPr>
            <a:xfrm>
              <a:off x="904945" y="697618"/>
              <a:ext cx="65594" cy="65594"/>
            </a:xfrm>
            <a:prstGeom prst="ellipse">
              <a:avLst/>
            </a:prstGeom>
            <a:solidFill>
              <a:schemeClr val="accent1">
                <a:alpha val="20000"/>
              </a:schemeClr>
            </a:solidFill>
          </p:spPr>
          <p:txBody>
            <a:bodyPr/>
            <a:lstStyle/>
            <a:p/>
          </p:txBody>
        </p:sp>
        <p:sp>
          <p:nvSpPr>
            <p:cNvPr id="36" name="TextBox 36"/>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激励机制与绩效考核</a:t>
              </a:r>
            </a:p>
          </p:txBody>
        </p:sp>
      </p:grpSp>
    </p:spTree>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tretch>
            <a:fillRect/>
          </a:stretch>
        </p:blipFill>
        <p:spPr>
          <a:xfrm>
            <a:off x="5" y="5833872"/>
            <a:ext cx="12192000" cy="1024128"/>
          </a:xfrm>
          <a:prstGeom prst="rect">
            <a:avLst/>
          </a:prstGeom>
        </p:spPr>
      </p:pic>
      <p:sp>
        <p:nvSpPr>
          <p:cNvPr id="3" name="AutoShape 3"/>
          <p:cNvSpPr/>
          <p:nvPr/>
        </p:nvSpPr>
        <p:spPr>
          <a:xfrm rot="1800000">
            <a:off x="3795009" y="1353581"/>
            <a:ext cx="4621227" cy="4621227"/>
          </a:xfrm>
          <a:prstGeom prst="roundRect">
            <a:avLst>
              <a:gd name="adj" fmla="val 13707"/>
            </a:avLst>
          </a:prstGeom>
          <a:solidFill>
            <a:schemeClr val="accent3">
              <a:lumMod val="20000"/>
              <a:lumOff val="80000"/>
              <a:alpha val="100000"/>
            </a:schemeClr>
          </a:solidFill>
        </p:spPr>
        <p:txBody>
          <a:bodyPr/>
          <a:lstStyle/>
          <a:p/>
        </p:txBody>
      </p:sp>
      <p:sp>
        <p:nvSpPr>
          <p:cNvPr id="4" name="AutoShape 4"/>
          <p:cNvSpPr/>
          <p:nvPr/>
        </p:nvSpPr>
        <p:spPr>
          <a:xfrm rot="1082144">
            <a:off x="3728380" y="1200864"/>
            <a:ext cx="4851037" cy="4851037"/>
          </a:xfrm>
          <a:prstGeom prst="roundRect">
            <a:avLst>
              <a:gd name="adj" fmla="val 16769"/>
            </a:avLst>
          </a:prstGeom>
          <a:noFill/>
          <a:ln w="32099">
            <a:solidFill>
              <a:schemeClr val="accent1">
                <a:alpha val="100000"/>
              </a:schemeClr>
            </a:solidFill>
            <a:prstDash val="sysDash"/>
          </a:ln>
        </p:spPr>
        <p:txBody>
          <a:bodyPr/>
          <a:lstStyle/>
          <a:p/>
        </p:txBody>
      </p:sp>
      <p:sp>
        <p:nvSpPr>
          <p:cNvPr id="5" name="AutoShape 5"/>
          <p:cNvSpPr/>
          <p:nvPr/>
        </p:nvSpPr>
        <p:spPr>
          <a:xfrm rot="2700000">
            <a:off x="3789241" y="977873"/>
            <a:ext cx="4621227" cy="4621227"/>
          </a:xfrm>
          <a:prstGeom prst="roundRect">
            <a:avLst>
              <a:gd name="adj" fmla="val 16769"/>
            </a:avLst>
          </a:prstGeom>
          <a:solidFill>
            <a:schemeClr val="accent1">
              <a:alpha val="100000"/>
            </a:schemeClr>
          </a:solidFill>
        </p:spPr>
        <p:txBody>
          <a:bodyPr/>
          <a:lstStyle/>
          <a:p/>
        </p:txBody>
      </p:sp>
      <p:sp>
        <p:nvSpPr>
          <p:cNvPr id="6" name="TextBox 6"/>
          <p:cNvSpPr txBox="1"/>
          <p:nvPr/>
        </p:nvSpPr>
        <p:spPr>
          <a:xfrm>
            <a:off x="4081312" y="881760"/>
            <a:ext cx="4145173" cy="1503638"/>
          </a:xfrm>
          <a:prstGeom prst="rect">
            <a:avLst/>
          </a:prstGeom>
        </p:spPr>
        <p:txBody>
          <a:bodyPr vert="horz" wrap="square" lIns="66008" tIns="33052" rIns="66008" bIns="33052" rtlCol="0" anchor="t" anchorCtr="1">
            <a:normAutofit/>
          </a:bodyPr>
          <a:lstStyle/>
          <a:p>
            <a:pPr algn="ctr">
              <a:lnSpc>
                <a:spcPct val="150000"/>
              </a:lnSpc>
            </a:pPr>
            <a:r>
              <a:rPr lang="en-US" sz="7500" b="1">
                <a:solidFill>
                  <a:srgbClr val="FFFFFF">
                    <a:alpha val="100000"/>
                  </a:srgbClr>
                </a:solidFill>
                <a:latin typeface="Microsoft Yahei"/>
                <a:ea typeface="Microsoft Yahei"/>
                <a:cs typeface="Microsoft Yahei"/>
              </a:rPr>
              <a:t>06</a:t>
            </a:r>
          </a:p>
        </p:txBody>
      </p:sp>
      <p:sp>
        <p:nvSpPr>
          <p:cNvPr id="7" name="TextBox 7"/>
          <p:cNvSpPr txBox="1"/>
          <p:nvPr/>
        </p:nvSpPr>
        <p:spPr>
          <a:xfrm>
            <a:off x="3546545" y="2554662"/>
            <a:ext cx="5098919" cy="1467649"/>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a:solidFill>
                  <a:srgbClr val="FFFFFF">
                    <a:alpha val="100000"/>
                  </a:srgbClr>
                </a:solidFill>
                <a:latin typeface="Microsoft Yahei"/>
                <a:ea typeface="Microsoft Yahei"/>
                <a:cs typeface="Microsoft Yahei"/>
              </a:rPr>
              <a:t>专题培训及拓展活动</a:t>
            </a: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grpSp>
        <p:nvGrpSpPr>
          <p:cNvPr id="2" name="Group 2"/>
          <p:cNvGrpSpPr/>
          <p:nvPr/>
        </p:nvGrpSpPr>
        <p:grpSpPr>
          <a:xfrm>
            <a:off x="5982796" y="3116804"/>
            <a:ext cx="5783287" cy="1160526"/>
            <a:chOff x="5982796" y="3116804"/>
            <a:chExt cx="5783287" cy="1160526"/>
          </a:xfrm>
        </p:grpSpPr>
        <p:sp>
          <p:nvSpPr>
            <p:cNvPr id="3" name="TextBox 3"/>
            <p:cNvSpPr txBox="1"/>
            <p:nvPr/>
          </p:nvSpPr>
          <p:spPr>
            <a:xfrm>
              <a:off x="5982796" y="3116804"/>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客户服务与沟通技巧培训</a:t>
              </a:r>
            </a:p>
          </p:txBody>
        </p:sp>
        <p:sp>
          <p:nvSpPr>
            <p:cNvPr id="4" name="TextBox 4"/>
            <p:cNvSpPr txBox="1"/>
            <p:nvPr/>
          </p:nvSpPr>
          <p:spPr>
            <a:xfrm>
              <a:off x="5982796" y="3575147"/>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面向前台、售票、餐饮等与客户直接接触的岗位，提供有效沟通、优质服务、处理客户投诉等技巧培训。</a:t>
              </a:r>
            </a:p>
          </p:txBody>
        </p:sp>
      </p:grpSp>
      <p:grpSp>
        <p:nvGrpSpPr>
          <p:cNvPr id="5" name="Group 5"/>
          <p:cNvGrpSpPr/>
          <p:nvPr/>
        </p:nvGrpSpPr>
        <p:grpSpPr>
          <a:xfrm>
            <a:off x="5982796" y="4769459"/>
            <a:ext cx="5783287" cy="1160526"/>
            <a:chOff x="5982796" y="4769459"/>
            <a:chExt cx="5783287" cy="1160526"/>
          </a:xfrm>
        </p:grpSpPr>
        <p:sp>
          <p:nvSpPr>
            <p:cNvPr id="6" name="TextBox 6"/>
            <p:cNvSpPr txBox="1"/>
            <p:nvPr/>
          </p:nvSpPr>
          <p:spPr>
            <a:xfrm>
              <a:off x="5982796" y="4769459"/>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表演与娱乐专业培训</a:t>
              </a:r>
            </a:p>
          </p:txBody>
        </p:sp>
        <p:sp>
          <p:nvSpPr>
            <p:cNvPr id="7" name="TextBox 7"/>
            <p:cNvSpPr txBox="1"/>
            <p:nvPr/>
          </p:nvSpPr>
          <p:spPr>
            <a:xfrm>
              <a:off x="5982796" y="5227802"/>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针对演员、舞蹈演员等表演岗位，提供专业培训，包括表演技巧、角色塑造、舞台表现力等。</a:t>
              </a:r>
            </a:p>
          </p:txBody>
        </p:sp>
      </p:grpSp>
      <p:sp>
        <p:nvSpPr>
          <p:cNvPr id="8" name="TextBox 8"/>
          <p:cNvSpPr txBox="1"/>
          <p:nvPr/>
        </p:nvSpPr>
        <p:spPr>
          <a:xfrm>
            <a:off x="5982796" y="1468163"/>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游乐设施操作培训</a:t>
            </a:r>
          </a:p>
        </p:txBody>
      </p:sp>
      <p:sp>
        <p:nvSpPr>
          <p:cNvPr id="9" name="TextBox 9"/>
          <p:cNvSpPr txBox="1"/>
          <p:nvPr/>
        </p:nvSpPr>
        <p:spPr>
          <a:xfrm>
            <a:off x="5982796" y="1926506"/>
            <a:ext cx="5700871"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针对游乐设施操作员，提供设备操作、安全规范、应急处理等方面的专业培训。</a:t>
            </a:r>
          </a:p>
        </p:txBody>
      </p:sp>
      <p:pic>
        <p:nvPicPr>
          <p:cNvPr id="10" name="Picture 10"/>
          <p:cNvPicPr>
            <a:picLocks noChangeAspect="1"/>
          </p:cNvPicPr>
          <p:nvPr/>
        </p:nvPicPr>
        <p:blipFill>
          <a:blip r:embed="rId2"/>
          <a:srcRect t="16667" b="16667"/>
          <a:stretch>
            <a:fillRect/>
          </a:stretch>
        </p:blipFill>
        <p:spPr>
          <a:xfrm>
            <a:off x="869006" y="1293634"/>
            <a:ext cx="4563025" cy="4563024"/>
          </a:xfrm>
          <a:prstGeom prst="diamond">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p:txBody>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针对不同岗位专题培训</a:t>
              </a:r>
            </a:p>
          </p:txBody>
        </p:sp>
      </p:grpSp>
    </p:spTree>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grpSp>
        <p:nvGrpSpPr>
          <p:cNvPr id="2" name="Group 2"/>
          <p:cNvGrpSpPr/>
          <p:nvPr/>
        </p:nvGrpSpPr>
        <p:grpSpPr>
          <a:xfrm>
            <a:off x="7177564" y="2255615"/>
            <a:ext cx="3902678" cy="3182683"/>
            <a:chOff x="7177564" y="2255615"/>
            <a:chExt cx="3902678" cy="3182683"/>
          </a:xfrm>
        </p:grpSpPr>
        <p:sp>
          <p:nvSpPr>
            <p:cNvPr id="3" name="Freeform 3"/>
            <p:cNvSpPr/>
            <p:nvPr/>
          </p:nvSpPr>
          <p:spPr>
            <a:xfrm>
              <a:off x="7177564" y="2255615"/>
              <a:ext cx="3902678" cy="2368105"/>
            </a:xfrm>
            <a:custGeom>
              <a:rect l="l" t="t" r="r" b="b"/>
              <a:pathLst>
                <a:path w="1214" h="735">
                  <a:moveTo>
                    <a:pt x="0" y="735"/>
                  </a:moveTo>
                  <a:cubicBezTo>
                    <a:pt x="0" y="27"/>
                    <a:pt x="0" y="27"/>
                    <a:pt x="0" y="27"/>
                  </a:cubicBezTo>
                  <a:cubicBezTo>
                    <a:pt x="0" y="12"/>
                    <a:pt x="12" y="0"/>
                    <a:pt x="27" y="0"/>
                  </a:cubicBezTo>
                  <a:cubicBezTo>
                    <a:pt x="1186" y="0"/>
                    <a:pt x="1186" y="0"/>
                    <a:pt x="1186" y="0"/>
                  </a:cubicBezTo>
                  <a:cubicBezTo>
                    <a:pt x="1201" y="0"/>
                    <a:pt x="1214" y="12"/>
                    <a:pt x="1214" y="27"/>
                  </a:cubicBezTo>
                  <a:cubicBezTo>
                    <a:pt x="1214" y="735"/>
                    <a:pt x="1214" y="735"/>
                    <a:pt x="1214" y="735"/>
                  </a:cubicBezTo>
                  <a:lnTo>
                    <a:pt x="0" y="735"/>
                  </a:lnTo>
                  <a:close/>
                </a:path>
              </a:pathLst>
            </a:custGeom>
            <a:solidFill>
              <a:schemeClr val="dk1">
                <a:lumMod val="75000"/>
                <a:lumOff val="25000"/>
                <a:alpha val="100000"/>
              </a:schemeClr>
            </a:solidFill>
          </p:spPr>
          <p:txBody>
            <a:bodyPr/>
            <a:lstStyle/>
            <a:p/>
          </p:txBody>
        </p:sp>
        <p:sp>
          <p:nvSpPr>
            <p:cNvPr id="4" name="Freeform 4"/>
            <p:cNvSpPr/>
            <p:nvPr/>
          </p:nvSpPr>
          <p:spPr>
            <a:xfrm>
              <a:off x="7177564" y="4623721"/>
              <a:ext cx="3902678" cy="355282"/>
            </a:xfrm>
            <a:custGeom>
              <a:rect l="l" t="t" r="r" b="b"/>
              <a:pathLst>
                <a:path w="1214" h="110">
                  <a:moveTo>
                    <a:pt x="1186" y="110"/>
                  </a:moveTo>
                  <a:cubicBezTo>
                    <a:pt x="27" y="110"/>
                    <a:pt x="27" y="110"/>
                    <a:pt x="27" y="110"/>
                  </a:cubicBezTo>
                  <a:cubicBezTo>
                    <a:pt x="12" y="110"/>
                    <a:pt x="0" y="97"/>
                    <a:pt x="0" y="82"/>
                  </a:cubicBezTo>
                  <a:cubicBezTo>
                    <a:pt x="0" y="0"/>
                    <a:pt x="0" y="0"/>
                    <a:pt x="0" y="0"/>
                  </a:cubicBezTo>
                  <a:cubicBezTo>
                    <a:pt x="1214" y="0"/>
                    <a:pt x="1214" y="0"/>
                    <a:pt x="1214" y="0"/>
                  </a:cubicBezTo>
                  <a:cubicBezTo>
                    <a:pt x="1214" y="82"/>
                    <a:pt x="1214" y="82"/>
                    <a:pt x="1214" y="82"/>
                  </a:cubicBezTo>
                  <a:cubicBezTo>
                    <a:pt x="1214" y="97"/>
                    <a:pt x="1201" y="110"/>
                    <a:pt x="1186" y="110"/>
                  </a:cubicBezTo>
                </a:path>
              </a:pathLst>
            </a:custGeom>
            <a:solidFill>
              <a:schemeClr val="accent1">
                <a:alpha val="100000"/>
              </a:schemeClr>
            </a:solidFill>
          </p:spPr>
          <p:txBody>
            <a:bodyPr/>
            <a:lstStyle/>
            <a:p/>
          </p:txBody>
        </p:sp>
        <p:sp>
          <p:nvSpPr>
            <p:cNvPr id="5" name="Freeform 5"/>
            <p:cNvSpPr/>
            <p:nvPr/>
          </p:nvSpPr>
          <p:spPr>
            <a:xfrm>
              <a:off x="8505349" y="4965287"/>
              <a:ext cx="1307592" cy="473011"/>
            </a:xfrm>
            <a:custGeom>
              <a:rect l="l" t="t" r="r" b="b"/>
              <a:pathLst>
                <a:path w="962" h="348">
                  <a:moveTo>
                    <a:pt x="0" y="348"/>
                  </a:moveTo>
                  <a:lnTo>
                    <a:pt x="0" y="313"/>
                  </a:lnTo>
                  <a:lnTo>
                    <a:pt x="113" y="299"/>
                  </a:lnTo>
                  <a:lnTo>
                    <a:pt x="191" y="0"/>
                  </a:lnTo>
                  <a:lnTo>
                    <a:pt x="770" y="0"/>
                  </a:lnTo>
                  <a:lnTo>
                    <a:pt x="851" y="299"/>
                  </a:lnTo>
                  <a:lnTo>
                    <a:pt x="962" y="313"/>
                  </a:lnTo>
                  <a:lnTo>
                    <a:pt x="962" y="348"/>
                  </a:lnTo>
                  <a:lnTo>
                    <a:pt x="0" y="348"/>
                  </a:lnTo>
                  <a:close/>
                </a:path>
              </a:pathLst>
            </a:custGeom>
            <a:solidFill>
              <a:schemeClr val="accent1">
                <a:alpha val="100000"/>
              </a:schemeClr>
            </a:solidFill>
          </p:spPr>
          <p:txBody>
            <a:bodyPr/>
            <a:lstStyle/>
            <a:p/>
          </p:txBody>
        </p:sp>
        <p:sp>
          <p:nvSpPr>
            <p:cNvPr id="6" name="AutoShape 6"/>
            <p:cNvSpPr/>
            <p:nvPr/>
          </p:nvSpPr>
          <p:spPr>
            <a:xfrm>
              <a:off x="9144095" y="2311241"/>
              <a:ext cx="41815" cy="41148"/>
            </a:xfrm>
            <a:prstGeom prst="ellipse">
              <a:avLst/>
            </a:prstGeom>
            <a:solidFill>
              <a:srgbClr val="E9E9E9">
                <a:alpha val="100000"/>
              </a:srgbClr>
            </a:solidFill>
          </p:spPr>
          <p:txBody>
            <a:bodyPr/>
            <a:lstStyle/>
            <a:p/>
          </p:txBody>
        </p:sp>
        <p:sp>
          <p:nvSpPr>
            <p:cNvPr id="7" name="AutoShape 7"/>
            <p:cNvSpPr/>
            <p:nvPr/>
          </p:nvSpPr>
          <p:spPr>
            <a:xfrm>
              <a:off x="7296626" y="2410111"/>
              <a:ext cx="3660267" cy="2059686"/>
            </a:xfrm>
            <a:prstGeom prst="rect">
              <a:avLst/>
            </a:prstGeom>
            <a:solidFill>
              <a:srgbClr val="89C9E5">
                <a:alpha val="100000"/>
              </a:srgbClr>
            </a:solidFill>
          </p:spPr>
          <p:txBody>
            <a:bodyPr/>
            <a:lstStyle/>
            <a:p/>
          </p:txBody>
        </p:sp>
        <p:sp>
          <p:nvSpPr>
            <p:cNvPr id="8" name="Freeform 8"/>
            <p:cNvSpPr/>
            <p:nvPr/>
          </p:nvSpPr>
          <p:spPr>
            <a:xfrm>
              <a:off x="8752904" y="4965287"/>
              <a:ext cx="815435" cy="75152"/>
            </a:xfrm>
            <a:custGeom>
              <a:rect l="l" t="t" r="r" b="b"/>
              <a:pathLst>
                <a:path w="600" h="55">
                  <a:moveTo>
                    <a:pt x="588" y="0"/>
                  </a:moveTo>
                  <a:lnTo>
                    <a:pt x="9" y="0"/>
                  </a:lnTo>
                  <a:lnTo>
                    <a:pt x="0" y="55"/>
                  </a:lnTo>
                  <a:lnTo>
                    <a:pt x="600" y="55"/>
                  </a:lnTo>
                  <a:lnTo>
                    <a:pt x="588" y="0"/>
                  </a:lnTo>
                  <a:close/>
                </a:path>
              </a:pathLst>
            </a:custGeom>
            <a:solidFill>
              <a:schemeClr val="accent1">
                <a:alpha val="100000"/>
              </a:schemeClr>
            </a:solidFill>
          </p:spPr>
          <p:txBody>
            <a:bodyPr/>
            <a:lstStyle/>
            <a:p/>
          </p:txBody>
        </p:sp>
      </p:grpSp>
      <p:pic>
        <p:nvPicPr>
          <p:cNvPr id="9" name="Picture 9"/>
          <p:cNvPicPr>
            <a:picLocks noChangeAspect="1"/>
          </p:cNvPicPr>
          <p:nvPr/>
        </p:nvPicPr>
        <p:blipFill>
          <a:blip r:embed="rId2"/>
          <a:srcRect l="300" t="28655" r="23760" b="-1788"/>
          <a:stretch>
            <a:fillRect/>
          </a:stretch>
        </p:blipFill>
        <p:spPr>
          <a:xfrm>
            <a:off x="7299580" y="2336436"/>
            <a:ext cx="3688954" cy="2211467"/>
          </a:xfrm>
          <a:prstGeom prst="rect">
            <a:avLst/>
          </a:prstGeom>
        </p:spPr>
      </p:pic>
      <p:pic>
        <p:nvPicPr>
          <p:cNvPr id="10" name="Picture 10"/>
          <p:cNvPicPr>
            <a:picLocks noChangeAspect="1"/>
          </p:cNvPicPr>
          <p:nvPr/>
        </p:nvPicPr>
        <p:blipFill>
          <a:blip r:embed="rId3"/>
          <a:stretch>
            <a:fillRect/>
          </a:stretch>
        </p:blipFill>
        <p:spPr>
          <a:xfrm>
            <a:off x="7296621" y="2336436"/>
            <a:ext cx="3691914" cy="2156527"/>
          </a:xfrm>
          <a:prstGeom prst="rect">
            <a:avLst/>
          </a:prstGeom>
        </p:spPr>
      </p:pic>
      <p:pic>
        <p:nvPicPr>
          <p:cNvPr id="11" name="Picture 11"/>
          <p:cNvPicPr>
            <a:picLocks noChangeAspect="1"/>
          </p:cNvPicPr>
          <p:nvPr/>
        </p:nvPicPr>
        <p:blipFill>
          <a:blip r:embed="rId4"/>
          <a:srcRect t="6481" b="6481"/>
          <a:stretch>
            <a:fillRect/>
          </a:stretch>
        </p:blipFill>
        <p:spPr>
          <a:xfrm>
            <a:off x="7290803" y="2336436"/>
            <a:ext cx="3716519" cy="2156527"/>
          </a:xfrm>
          <a:prstGeom prst="rect">
            <a:avLst/>
          </a:prstGeom>
        </p:spPr>
      </p:pic>
      <p:grpSp>
        <p:nvGrpSpPr>
          <p:cNvPr id="12" name="Group 12"/>
          <p:cNvGrpSpPr/>
          <p:nvPr/>
        </p:nvGrpSpPr>
        <p:grpSpPr>
          <a:xfrm>
            <a:off x="454963" y="93878"/>
            <a:ext cx="10641129" cy="914400"/>
            <a:chOff x="454963" y="93878"/>
            <a:chExt cx="10641129" cy="914400"/>
          </a:xfrm>
        </p:grpSpPr>
        <p:sp>
          <p:nvSpPr>
            <p:cNvPr id="13" name="AutoShape 13"/>
            <p:cNvSpPr/>
            <p:nvPr/>
          </p:nvSpPr>
          <p:spPr>
            <a:xfrm>
              <a:off x="454963" y="331168"/>
              <a:ext cx="84147" cy="84147"/>
            </a:xfrm>
            <a:prstGeom prst="ellipse">
              <a:avLst/>
            </a:prstGeom>
            <a:solidFill>
              <a:schemeClr val="accent1">
                <a:alpha val="100000"/>
              </a:schemeClr>
            </a:solidFill>
          </p:spPr>
          <p:txBody>
            <a:bodyPr/>
            <a:lstStyle/>
            <a:p/>
          </p:txBody>
        </p:sp>
        <p:sp>
          <p:nvSpPr>
            <p:cNvPr id="14" name="AutoShape 14"/>
            <p:cNvSpPr/>
            <p:nvPr/>
          </p:nvSpPr>
          <p:spPr>
            <a:xfrm>
              <a:off x="575049" y="337743"/>
              <a:ext cx="78137" cy="78137"/>
            </a:xfrm>
            <a:prstGeom prst="ellipse">
              <a:avLst/>
            </a:prstGeom>
            <a:solidFill>
              <a:schemeClr val="accent1">
                <a:alpha val="80000"/>
              </a:schemeClr>
            </a:solidFill>
          </p:spPr>
          <p:txBody>
            <a:bodyPr/>
            <a:lstStyle/>
            <a:p/>
          </p:txBody>
        </p:sp>
        <p:sp>
          <p:nvSpPr>
            <p:cNvPr id="15" name="AutoShape 15"/>
            <p:cNvSpPr/>
            <p:nvPr/>
          </p:nvSpPr>
          <p:spPr>
            <a:xfrm>
              <a:off x="689125" y="339460"/>
              <a:ext cx="74704" cy="74704"/>
            </a:xfrm>
            <a:prstGeom prst="ellipse">
              <a:avLst/>
            </a:prstGeom>
            <a:solidFill>
              <a:schemeClr val="accent1">
                <a:alpha val="60000"/>
              </a:schemeClr>
            </a:solidFill>
          </p:spPr>
          <p:txBody>
            <a:bodyPr/>
            <a:lstStyle/>
            <a:p/>
          </p:txBody>
        </p:sp>
        <p:sp>
          <p:nvSpPr>
            <p:cNvPr id="16" name="AutoShape 16"/>
            <p:cNvSpPr/>
            <p:nvPr/>
          </p:nvSpPr>
          <p:spPr>
            <a:xfrm>
              <a:off x="799768" y="348430"/>
              <a:ext cx="69238" cy="69238"/>
            </a:xfrm>
            <a:prstGeom prst="ellipse">
              <a:avLst/>
            </a:prstGeom>
            <a:solidFill>
              <a:schemeClr val="accent1">
                <a:alpha val="40000"/>
              </a:schemeClr>
            </a:solidFill>
          </p:spPr>
          <p:txBody>
            <a:bodyPr/>
            <a:lstStyle/>
            <a:p/>
          </p:txBody>
        </p:sp>
        <p:sp>
          <p:nvSpPr>
            <p:cNvPr id="17" name="AutoShape 17"/>
            <p:cNvSpPr/>
            <p:nvPr/>
          </p:nvSpPr>
          <p:spPr>
            <a:xfrm>
              <a:off x="904945" y="344297"/>
              <a:ext cx="65594" cy="65594"/>
            </a:xfrm>
            <a:prstGeom prst="ellipse">
              <a:avLst/>
            </a:prstGeom>
            <a:solidFill>
              <a:schemeClr val="accent1">
                <a:alpha val="20000"/>
              </a:schemeClr>
            </a:solidFill>
          </p:spPr>
          <p:txBody>
            <a:bodyPr/>
            <a:lstStyle/>
            <a:p/>
          </p:txBody>
        </p:sp>
        <p:sp>
          <p:nvSpPr>
            <p:cNvPr id="18" name="AutoShape 18"/>
            <p:cNvSpPr/>
            <p:nvPr/>
          </p:nvSpPr>
          <p:spPr>
            <a:xfrm>
              <a:off x="454963" y="448942"/>
              <a:ext cx="84147" cy="84147"/>
            </a:xfrm>
            <a:prstGeom prst="ellipse">
              <a:avLst/>
            </a:prstGeom>
            <a:solidFill>
              <a:schemeClr val="accent1">
                <a:alpha val="100000"/>
              </a:schemeClr>
            </a:solidFill>
          </p:spPr>
          <p:txBody>
            <a:bodyPr/>
            <a:lstStyle/>
            <a:p/>
          </p:txBody>
        </p:sp>
        <p:sp>
          <p:nvSpPr>
            <p:cNvPr id="19" name="AutoShape 19"/>
            <p:cNvSpPr/>
            <p:nvPr/>
          </p:nvSpPr>
          <p:spPr>
            <a:xfrm>
              <a:off x="575049" y="455517"/>
              <a:ext cx="78137" cy="78137"/>
            </a:xfrm>
            <a:prstGeom prst="ellipse">
              <a:avLst/>
            </a:prstGeom>
            <a:solidFill>
              <a:schemeClr val="accent1">
                <a:alpha val="80000"/>
              </a:schemeClr>
            </a:solidFill>
          </p:spPr>
          <p:txBody>
            <a:bodyPr/>
            <a:lstStyle/>
            <a:p/>
          </p:txBody>
        </p:sp>
        <p:sp>
          <p:nvSpPr>
            <p:cNvPr id="20" name="AutoShape 20"/>
            <p:cNvSpPr/>
            <p:nvPr/>
          </p:nvSpPr>
          <p:spPr>
            <a:xfrm>
              <a:off x="689125" y="457233"/>
              <a:ext cx="74704" cy="74704"/>
            </a:xfrm>
            <a:prstGeom prst="ellipse">
              <a:avLst/>
            </a:prstGeom>
            <a:solidFill>
              <a:schemeClr val="accent1">
                <a:alpha val="60000"/>
              </a:schemeClr>
            </a:solidFill>
          </p:spPr>
          <p:txBody>
            <a:bodyPr/>
            <a:lstStyle/>
            <a:p/>
          </p:txBody>
        </p:sp>
        <p:sp>
          <p:nvSpPr>
            <p:cNvPr id="21" name="AutoShape 21"/>
            <p:cNvSpPr/>
            <p:nvPr/>
          </p:nvSpPr>
          <p:spPr>
            <a:xfrm>
              <a:off x="799768" y="466203"/>
              <a:ext cx="69238" cy="69238"/>
            </a:xfrm>
            <a:prstGeom prst="ellipse">
              <a:avLst/>
            </a:prstGeom>
            <a:solidFill>
              <a:schemeClr val="accent1">
                <a:alpha val="40000"/>
              </a:schemeClr>
            </a:solidFill>
          </p:spPr>
          <p:txBody>
            <a:bodyPr/>
            <a:lstStyle/>
            <a:p/>
          </p:txBody>
        </p:sp>
        <p:sp>
          <p:nvSpPr>
            <p:cNvPr id="22" name="AutoShape 22"/>
            <p:cNvSpPr/>
            <p:nvPr/>
          </p:nvSpPr>
          <p:spPr>
            <a:xfrm>
              <a:off x="904945" y="462070"/>
              <a:ext cx="65594" cy="65594"/>
            </a:xfrm>
            <a:prstGeom prst="ellipse">
              <a:avLst/>
            </a:prstGeom>
            <a:solidFill>
              <a:schemeClr val="accent1">
                <a:alpha val="20000"/>
              </a:schemeClr>
            </a:solidFill>
          </p:spPr>
          <p:txBody>
            <a:bodyPr/>
            <a:lstStyle/>
            <a:p/>
          </p:txBody>
        </p:sp>
        <p:sp>
          <p:nvSpPr>
            <p:cNvPr id="23" name="AutoShape 23"/>
            <p:cNvSpPr/>
            <p:nvPr/>
          </p:nvSpPr>
          <p:spPr>
            <a:xfrm>
              <a:off x="454963" y="566715"/>
              <a:ext cx="84147" cy="84147"/>
            </a:xfrm>
            <a:prstGeom prst="ellipse">
              <a:avLst/>
            </a:prstGeom>
            <a:solidFill>
              <a:schemeClr val="accent1">
                <a:alpha val="100000"/>
              </a:schemeClr>
            </a:solidFill>
          </p:spPr>
          <p:txBody>
            <a:bodyPr/>
            <a:lstStyle/>
            <a:p/>
          </p:txBody>
        </p:sp>
        <p:sp>
          <p:nvSpPr>
            <p:cNvPr id="24" name="AutoShape 24"/>
            <p:cNvSpPr/>
            <p:nvPr/>
          </p:nvSpPr>
          <p:spPr>
            <a:xfrm>
              <a:off x="575049" y="573291"/>
              <a:ext cx="78137" cy="78137"/>
            </a:xfrm>
            <a:prstGeom prst="ellipse">
              <a:avLst/>
            </a:prstGeom>
            <a:solidFill>
              <a:schemeClr val="accent1">
                <a:alpha val="80000"/>
              </a:schemeClr>
            </a:solidFill>
          </p:spPr>
          <p:txBody>
            <a:bodyPr/>
            <a:lstStyle/>
            <a:p/>
          </p:txBody>
        </p:sp>
        <p:sp>
          <p:nvSpPr>
            <p:cNvPr id="25" name="AutoShape 25"/>
            <p:cNvSpPr/>
            <p:nvPr/>
          </p:nvSpPr>
          <p:spPr>
            <a:xfrm>
              <a:off x="689125" y="575007"/>
              <a:ext cx="74704" cy="74704"/>
            </a:xfrm>
            <a:prstGeom prst="ellipse">
              <a:avLst/>
            </a:prstGeom>
            <a:solidFill>
              <a:schemeClr val="accent1">
                <a:alpha val="60000"/>
              </a:schemeClr>
            </a:solidFill>
          </p:spPr>
          <p:txBody>
            <a:bodyPr/>
            <a:lstStyle/>
            <a:p/>
          </p:txBody>
        </p:sp>
        <p:sp>
          <p:nvSpPr>
            <p:cNvPr id="26" name="AutoShape 26"/>
            <p:cNvSpPr/>
            <p:nvPr/>
          </p:nvSpPr>
          <p:spPr>
            <a:xfrm>
              <a:off x="799768" y="583977"/>
              <a:ext cx="69238" cy="69238"/>
            </a:xfrm>
            <a:prstGeom prst="ellipse">
              <a:avLst/>
            </a:prstGeom>
            <a:solidFill>
              <a:schemeClr val="accent1">
                <a:alpha val="40000"/>
              </a:schemeClr>
            </a:solidFill>
          </p:spPr>
          <p:txBody>
            <a:bodyPr/>
            <a:lstStyle/>
            <a:p/>
          </p:txBody>
        </p:sp>
        <p:sp>
          <p:nvSpPr>
            <p:cNvPr id="27" name="AutoShape 27"/>
            <p:cNvSpPr/>
            <p:nvPr/>
          </p:nvSpPr>
          <p:spPr>
            <a:xfrm>
              <a:off x="904945" y="579844"/>
              <a:ext cx="65594" cy="65594"/>
            </a:xfrm>
            <a:prstGeom prst="ellipse">
              <a:avLst/>
            </a:prstGeom>
            <a:solidFill>
              <a:schemeClr val="accent1">
                <a:alpha val="20000"/>
              </a:schemeClr>
            </a:solidFill>
          </p:spPr>
          <p:txBody>
            <a:bodyPr/>
            <a:lstStyle/>
            <a:p/>
          </p:txBody>
        </p:sp>
        <p:sp>
          <p:nvSpPr>
            <p:cNvPr id="28" name="AutoShape 28"/>
            <p:cNvSpPr/>
            <p:nvPr/>
          </p:nvSpPr>
          <p:spPr>
            <a:xfrm>
              <a:off x="454963" y="684489"/>
              <a:ext cx="84147" cy="84147"/>
            </a:xfrm>
            <a:prstGeom prst="ellipse">
              <a:avLst/>
            </a:prstGeom>
            <a:solidFill>
              <a:schemeClr val="accent1">
                <a:alpha val="100000"/>
              </a:schemeClr>
            </a:solidFill>
          </p:spPr>
          <p:txBody>
            <a:bodyPr/>
            <a:lstStyle/>
            <a:p/>
          </p:txBody>
        </p:sp>
        <p:sp>
          <p:nvSpPr>
            <p:cNvPr id="29" name="AutoShape 29"/>
            <p:cNvSpPr/>
            <p:nvPr/>
          </p:nvSpPr>
          <p:spPr>
            <a:xfrm>
              <a:off x="575049" y="691064"/>
              <a:ext cx="78137" cy="78137"/>
            </a:xfrm>
            <a:prstGeom prst="ellipse">
              <a:avLst/>
            </a:prstGeom>
            <a:solidFill>
              <a:schemeClr val="accent1">
                <a:alpha val="80000"/>
              </a:schemeClr>
            </a:solidFill>
          </p:spPr>
          <p:txBody>
            <a:bodyPr/>
            <a:lstStyle/>
            <a:p/>
          </p:txBody>
        </p:sp>
        <p:sp>
          <p:nvSpPr>
            <p:cNvPr id="30" name="AutoShape 30"/>
            <p:cNvSpPr/>
            <p:nvPr/>
          </p:nvSpPr>
          <p:spPr>
            <a:xfrm>
              <a:off x="689125" y="692781"/>
              <a:ext cx="74704" cy="74704"/>
            </a:xfrm>
            <a:prstGeom prst="ellipse">
              <a:avLst/>
            </a:prstGeom>
            <a:solidFill>
              <a:schemeClr val="accent1">
                <a:alpha val="60000"/>
              </a:schemeClr>
            </a:solidFill>
          </p:spPr>
          <p:txBody>
            <a:bodyPr/>
            <a:lstStyle/>
            <a:p/>
          </p:txBody>
        </p:sp>
        <p:sp>
          <p:nvSpPr>
            <p:cNvPr id="31" name="AutoShape 31"/>
            <p:cNvSpPr/>
            <p:nvPr/>
          </p:nvSpPr>
          <p:spPr>
            <a:xfrm>
              <a:off x="799768" y="701751"/>
              <a:ext cx="69238" cy="69238"/>
            </a:xfrm>
            <a:prstGeom prst="ellipse">
              <a:avLst/>
            </a:prstGeom>
            <a:solidFill>
              <a:schemeClr val="accent1">
                <a:alpha val="40000"/>
              </a:schemeClr>
            </a:solidFill>
          </p:spPr>
          <p:txBody>
            <a:bodyPr/>
            <a:lstStyle/>
            <a:p/>
          </p:txBody>
        </p:sp>
        <p:sp>
          <p:nvSpPr>
            <p:cNvPr id="32" name="AutoShape 32"/>
            <p:cNvSpPr/>
            <p:nvPr/>
          </p:nvSpPr>
          <p:spPr>
            <a:xfrm>
              <a:off x="904945" y="697618"/>
              <a:ext cx="65594" cy="65594"/>
            </a:xfrm>
            <a:prstGeom prst="ellipse">
              <a:avLst/>
            </a:prstGeom>
            <a:solidFill>
              <a:schemeClr val="accent1">
                <a:alpha val="20000"/>
              </a:schemeClr>
            </a:solidFill>
          </p:spPr>
          <p:txBody>
            <a:bodyPr/>
            <a:lstStyle/>
            <a:p/>
          </p:txBody>
        </p:sp>
        <p:sp>
          <p:nvSpPr>
            <p:cNvPr id="33" name="TextBox 3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企业文化与价值观传承活动</a:t>
              </a:r>
            </a:p>
          </p:txBody>
        </p:sp>
      </p:grpSp>
      <p:sp>
        <p:nvSpPr>
          <p:cNvPr id="34" name="Freeform 34"/>
          <p:cNvSpPr/>
          <p:nvPr/>
        </p:nvSpPr>
        <p:spPr>
          <a:xfrm rot="5400000">
            <a:off x="799768" y="1650340"/>
            <a:ext cx="399002" cy="399002"/>
          </a:xfrm>
          <a:custGeom>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1">
              <a:alpha val="100000"/>
            </a:schemeClr>
          </a:solidFill>
        </p:spPr>
        <p:txBody>
          <a:bodyPr/>
          <a:lstStyle/>
          <a:p/>
        </p:txBody>
      </p:sp>
      <p:sp>
        <p:nvSpPr>
          <p:cNvPr id="35" name="Freeform 35"/>
          <p:cNvSpPr/>
          <p:nvPr/>
        </p:nvSpPr>
        <p:spPr>
          <a:xfrm rot="5400000">
            <a:off x="799768" y="3220888"/>
            <a:ext cx="399002" cy="399002"/>
          </a:xfrm>
          <a:custGeom>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2">
              <a:alpha val="100000"/>
            </a:schemeClr>
          </a:solidFill>
        </p:spPr>
        <p:txBody>
          <a:bodyPr/>
          <a:lstStyle/>
          <a:p/>
        </p:txBody>
      </p:sp>
      <p:sp>
        <p:nvSpPr>
          <p:cNvPr id="36" name="Freeform 36"/>
          <p:cNvSpPr/>
          <p:nvPr/>
        </p:nvSpPr>
        <p:spPr>
          <a:xfrm rot="5400000">
            <a:off x="799768" y="4829994"/>
            <a:ext cx="399002" cy="399002"/>
          </a:xfrm>
          <a:custGeom>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3">
              <a:alpha val="100000"/>
            </a:schemeClr>
          </a:solidFill>
        </p:spPr>
        <p:txBody>
          <a:bodyPr/>
          <a:lstStyle/>
          <a:p/>
        </p:txBody>
      </p:sp>
      <p:sp>
        <p:nvSpPr>
          <p:cNvPr id="37" name="TextBox 37"/>
          <p:cNvSpPr txBox="1"/>
          <p:nvPr/>
        </p:nvSpPr>
        <p:spPr>
          <a:xfrm>
            <a:off x="1347399" y="1527861"/>
            <a:ext cx="2426717" cy="598924"/>
          </a:xfrm>
          <a:prstGeom prst="rect">
            <a:avLst/>
          </a:prstGeom>
        </p:spPr>
        <p:txBody>
          <a:bodyPr vert="horz" wrap="square" lIns="66008" tIns="33052" rIns="66008" bIns="33052" rtlCol="0" anchor="ctr" anchorCtr="0">
            <a:normAutofit/>
          </a:bodyPr>
          <a:lstStyle/>
          <a:p>
            <a:pPr algn="l">
              <a:lnSpc>
                <a:spcPct val="150000"/>
              </a:lnSpc>
            </a:pPr>
            <a:r>
              <a:rPr lang="en-US" sz="2025" b="1">
                <a:solidFill>
                  <a:schemeClr val="accent1">
                    <a:alpha val="100000"/>
                  </a:schemeClr>
                </a:solidFill>
                <a:latin typeface="Microsoft Yahei"/>
                <a:ea typeface="Microsoft Yahei"/>
                <a:cs typeface="Microsoft Yahei"/>
              </a:rPr>
              <a:t>迪士尼文化宣讲</a:t>
            </a:r>
          </a:p>
        </p:txBody>
      </p:sp>
      <p:sp>
        <p:nvSpPr>
          <p:cNvPr id="38" name="TextBox 38"/>
          <p:cNvSpPr txBox="1"/>
          <p:nvPr/>
        </p:nvSpPr>
        <p:spPr>
          <a:xfrm>
            <a:off x="1347399" y="2055334"/>
            <a:ext cx="5034045" cy="819445"/>
          </a:xfrm>
          <a:prstGeom prst="rect">
            <a:avLst/>
          </a:prstGeom>
        </p:spPr>
        <p:txBody>
          <a:bodyPr vert="horz" wrap="square" lIns="66008" tIns="33052" rIns="66008" bIns="33052" rtlCol="0" anchor="t" anchorCtr="0">
            <a:normAutofit/>
          </a:bodyPr>
          <a:lstStyle/>
          <a:p>
            <a:pPr algn="l">
              <a:lnSpc>
                <a:spcPct val="150000"/>
              </a:lnSpc>
            </a:pPr>
            <a:r>
              <a:rPr lang="en-US" sz="1500">
                <a:solidFill>
                  <a:schemeClr val="dk1">
                    <a:alpha val="100000"/>
                  </a:schemeClr>
                </a:solidFill>
                <a:latin typeface="Microsoft Yahei"/>
                <a:ea typeface="Microsoft Yahei"/>
                <a:cs typeface="Microsoft Yahei"/>
              </a:rPr>
              <a:t>组织员工了解迪士尼的企业文化、发展历程、核心价值观等，增强员工对迪士尼的认同感和归属感。</a:t>
            </a:r>
          </a:p>
        </p:txBody>
      </p:sp>
      <p:sp>
        <p:nvSpPr>
          <p:cNvPr id="39" name="TextBox 39"/>
          <p:cNvSpPr txBox="1"/>
          <p:nvPr/>
        </p:nvSpPr>
        <p:spPr>
          <a:xfrm>
            <a:off x="1347399" y="3125631"/>
            <a:ext cx="2426717" cy="558203"/>
          </a:xfrm>
          <a:prstGeom prst="rect">
            <a:avLst/>
          </a:prstGeom>
        </p:spPr>
        <p:txBody>
          <a:bodyPr vert="horz" wrap="square" lIns="66008" tIns="33052" rIns="66008" bIns="33052" rtlCol="0" anchor="ctr" anchorCtr="0">
            <a:normAutofit/>
          </a:bodyPr>
          <a:lstStyle/>
          <a:p>
            <a:pPr algn="l">
              <a:lnSpc>
                <a:spcPct val="150000"/>
              </a:lnSpc>
            </a:pPr>
            <a:r>
              <a:rPr lang="en-US" sz="2025" b="1">
                <a:solidFill>
                  <a:schemeClr val="accent2">
                    <a:alpha val="100000"/>
                  </a:schemeClr>
                </a:solidFill>
                <a:latin typeface="Microsoft Yahei"/>
                <a:ea typeface="Microsoft Yahei"/>
                <a:cs typeface="Microsoft Yahei"/>
              </a:rPr>
              <a:t>优秀员工分享会</a:t>
            </a:r>
          </a:p>
        </p:txBody>
      </p:sp>
      <p:sp>
        <p:nvSpPr>
          <p:cNvPr id="40" name="TextBox 40"/>
          <p:cNvSpPr txBox="1"/>
          <p:nvPr/>
        </p:nvSpPr>
        <p:spPr>
          <a:xfrm>
            <a:off x="1347399" y="3606674"/>
            <a:ext cx="4970070" cy="796566"/>
          </a:xfrm>
          <a:prstGeom prst="rect">
            <a:avLst/>
          </a:prstGeom>
        </p:spPr>
        <p:txBody>
          <a:bodyPr vert="horz" wrap="square" lIns="66008" tIns="33052" rIns="66008" bIns="33052" rtlCol="0" anchor="t" anchorCtr="0">
            <a:normAutofit/>
          </a:bodyPr>
          <a:lstStyle/>
          <a:p>
            <a:pPr algn="l">
              <a:lnSpc>
                <a:spcPct val="150000"/>
              </a:lnSpc>
            </a:pPr>
            <a:r>
              <a:rPr lang="en-US" sz="1500">
                <a:solidFill>
                  <a:schemeClr val="dk1">
                    <a:alpha val="100000"/>
                  </a:schemeClr>
                </a:solidFill>
                <a:latin typeface="Microsoft Yahei"/>
                <a:ea typeface="Microsoft Yahei"/>
                <a:cs typeface="Microsoft Yahei"/>
              </a:rPr>
              <a:t>邀请优秀员工分享工作经验、成长历程，激励其他员工向优秀看齐，共同传承迪士尼精神。</a:t>
            </a:r>
          </a:p>
        </p:txBody>
      </p:sp>
      <p:sp>
        <p:nvSpPr>
          <p:cNvPr id="41" name="TextBox 41"/>
          <p:cNvSpPr txBox="1"/>
          <p:nvPr/>
        </p:nvSpPr>
        <p:spPr>
          <a:xfrm>
            <a:off x="1347399" y="4694015"/>
            <a:ext cx="2426717" cy="598924"/>
          </a:xfrm>
          <a:prstGeom prst="rect">
            <a:avLst/>
          </a:prstGeom>
        </p:spPr>
        <p:txBody>
          <a:bodyPr vert="horz" wrap="square" lIns="66008" tIns="33052" rIns="66008" bIns="33052" rtlCol="0" anchor="ctr" anchorCtr="0">
            <a:normAutofit/>
          </a:bodyPr>
          <a:lstStyle/>
          <a:p>
            <a:pPr algn="l">
              <a:lnSpc>
                <a:spcPct val="150000"/>
              </a:lnSpc>
            </a:pPr>
            <a:r>
              <a:rPr lang="en-US" sz="2025" b="1">
                <a:solidFill>
                  <a:schemeClr val="accent3">
                    <a:alpha val="100000"/>
                  </a:schemeClr>
                </a:solidFill>
                <a:latin typeface="Microsoft Yahei"/>
                <a:ea typeface="Microsoft Yahei"/>
                <a:cs typeface="Microsoft Yahei"/>
              </a:rPr>
              <a:t>企业文化实践活动</a:t>
            </a:r>
          </a:p>
        </p:txBody>
      </p:sp>
      <p:sp>
        <p:nvSpPr>
          <p:cNvPr id="42" name="TextBox 42"/>
          <p:cNvSpPr txBox="1"/>
          <p:nvPr/>
        </p:nvSpPr>
        <p:spPr>
          <a:xfrm>
            <a:off x="1347399" y="5215780"/>
            <a:ext cx="5034045" cy="819445"/>
          </a:xfrm>
          <a:prstGeom prst="rect">
            <a:avLst/>
          </a:prstGeom>
        </p:spPr>
        <p:txBody>
          <a:bodyPr vert="horz" wrap="square" lIns="66008" tIns="33052" rIns="66008" bIns="33052" rtlCol="0" anchor="t" anchorCtr="0">
            <a:normAutofit/>
          </a:bodyPr>
          <a:lstStyle/>
          <a:p>
            <a:pPr algn="l">
              <a:lnSpc>
                <a:spcPct val="150000"/>
              </a:lnSpc>
            </a:pPr>
            <a:r>
              <a:rPr lang="en-US" sz="1500">
                <a:solidFill>
                  <a:schemeClr val="dk1">
                    <a:alpha val="100000"/>
                  </a:schemeClr>
                </a:solidFill>
                <a:latin typeface="Microsoft Yahei"/>
                <a:ea typeface="Microsoft Yahei"/>
                <a:cs typeface="Microsoft Yahei"/>
              </a:rPr>
              <a:t>开展各类企业文化实践活动，如志愿服务、环保行动等，让员工亲身体验和实践迪士尼的价值观。</a:t>
            </a: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990089" y="1514981"/>
            <a:ext cx="932011" cy="932011"/>
          </a:xfrm>
          <a:prstGeom prst="ellipse">
            <a:avLst/>
          </a:prstGeom>
          <a:solidFill>
            <a:schemeClr val="accent1">
              <a:alpha val="100000"/>
            </a:schemeClr>
          </a:solidFill>
        </p:spPr>
        <p:txBody>
          <a:bodyPr/>
          <a:lstStyle/>
          <a:p/>
        </p:txBody>
      </p:sp>
      <p:sp>
        <p:nvSpPr>
          <p:cNvPr id="3" name="TextBox 3"/>
          <p:cNvSpPr txBox="1"/>
          <p:nvPr/>
        </p:nvSpPr>
        <p:spPr>
          <a:xfrm>
            <a:off x="990089"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alpha val="100000"/>
                  </a:schemeClr>
                </a:solidFill>
                <a:latin typeface="Microsoft Yahei"/>
                <a:ea typeface="Microsoft Yahei"/>
                <a:cs typeface="Microsoft Yahei"/>
              </a:rPr>
              <a:t>设计各种团队协作游戏，如团队接力、团队挑战等，提高员工之间的默契度和协作能力。</a:t>
            </a:r>
          </a:p>
        </p:txBody>
      </p:sp>
      <p:sp>
        <p:nvSpPr>
          <p:cNvPr id="4" name="TextBox 4"/>
          <p:cNvSpPr txBox="1"/>
          <p:nvPr/>
        </p:nvSpPr>
        <p:spPr>
          <a:xfrm>
            <a:off x="990089" y="3829496"/>
            <a:ext cx="2409825" cy="447675"/>
          </a:xfrm>
          <a:prstGeom prst="rect">
            <a:avLst/>
          </a:prstGeom>
          <a:ln>
            <a:solidFill>
              <a:schemeClr val="accent1">
                <a:alpha val="100000"/>
              </a:schemeClr>
            </a:solidFill>
          </a:ln>
        </p:spPr>
        <p:txBody>
          <a:bodyPr vert="horz" wrap="square" lIns="114300" tIns="57150" rIns="114300" bIns="57150" rtlCol="0" anchor="t" anchorCtr="0">
            <a:spAutoFit/>
          </a:bodyPr>
          <a:lstStyle/>
          <a:p>
            <a:pPr>
              <a:lnSpc>
                <a:spcPct val="96000"/>
              </a:lnSpc>
            </a:pPr>
            <a:r>
              <a:rPr lang="en-US" sz="2025" b="1">
                <a:solidFill>
                  <a:schemeClr val="accent1">
                    <a:alpha val="100000"/>
                  </a:schemeClr>
                </a:solidFill>
                <a:latin typeface="Microsoft Yahei"/>
                <a:ea typeface="Microsoft Yahei"/>
                <a:cs typeface="Microsoft Yahei"/>
              </a:rPr>
              <a:t>团队协作游戏</a:t>
            </a:r>
          </a:p>
        </p:txBody>
      </p:sp>
      <p:cxnSp>
        <p:nvCxnSpPr>
          <p:cNvPr id="5" name="Connector 5"/>
          <p:cNvCxnSpPr/>
          <p:nvPr/>
        </p:nvCxnSpPr>
        <p:spPr>
          <a:xfrm>
            <a:off x="1095003" y="4507169"/>
            <a:ext cx="2676821"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6" name="Connector 6"/>
          <p:cNvCxnSpPr/>
          <p:nvPr/>
        </p:nvCxnSpPr>
        <p:spPr>
          <a:xfrm>
            <a:off x="3569918" y="4041523"/>
            <a:ext cx="207264"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3687773" y="3947812"/>
            <a:ext cx="151723" cy="187422"/>
          </a:xfrm>
          <a:custGeom>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a:ln>
            <a:solidFill>
              <a:schemeClr val="accent1">
                <a:alpha val="100000"/>
              </a:schemeClr>
            </a:solidFill>
          </a:ln>
        </p:spPr>
        <p:txBody>
          <a:bodyPr/>
          <a:lstStyle/>
          <a:p/>
        </p:txBody>
      </p:sp>
      <p:sp>
        <p:nvSpPr>
          <p:cNvPr id="8" name="AutoShape 8"/>
          <p:cNvSpPr/>
          <p:nvPr/>
        </p:nvSpPr>
        <p:spPr>
          <a:xfrm>
            <a:off x="4671297" y="1454147"/>
            <a:ext cx="932011" cy="932011"/>
          </a:xfrm>
          <a:prstGeom prst="ellipse">
            <a:avLst/>
          </a:prstGeom>
          <a:solidFill>
            <a:schemeClr val="accent2">
              <a:alpha val="100000"/>
            </a:schemeClr>
          </a:solidFill>
        </p:spPr>
        <p:txBody>
          <a:bodyPr/>
          <a:lstStyle/>
          <a:p/>
        </p:txBody>
      </p:sp>
      <p:pic>
        <p:nvPicPr>
          <p:cNvPr id="9" name="Picture 9"/>
          <p:cNvPicPr>
            <a:picLocks noChangeAspect="1"/>
          </p:cNvPicPr>
          <p:nvPr/>
        </p:nvPicPr>
        <p:blipFill>
          <a:blip r:embed="rId2"/>
          <a:srcRect l="16667" r="16667"/>
          <a:stretch>
            <a:fillRect/>
          </a:stretch>
        </p:blipFill>
        <p:spPr>
          <a:xfrm>
            <a:off x="5039938" y="1393187"/>
            <a:ext cx="2231507" cy="2231507"/>
          </a:xfrm>
          <a:prstGeom prst="ellipse">
            <a:avLst/>
          </a:prstGeom>
        </p:spPr>
      </p:pic>
      <p:sp>
        <p:nvSpPr>
          <p:cNvPr id="10" name="TextBox 10"/>
          <p:cNvSpPr txBox="1"/>
          <p:nvPr/>
        </p:nvSpPr>
        <p:spPr>
          <a:xfrm>
            <a:off x="4671297" y="3829496"/>
            <a:ext cx="2409825" cy="447675"/>
          </a:xfrm>
          <a:prstGeom prst="rect">
            <a:avLst/>
          </a:prstGeom>
          <a:ln>
            <a:solidFill>
              <a:schemeClr val="accent1">
                <a:alpha val="100000"/>
              </a:schemeClr>
            </a:solidFill>
          </a:ln>
        </p:spPr>
        <p:txBody>
          <a:bodyPr vert="horz" wrap="square" lIns="114300" tIns="57150" rIns="114300" bIns="57150" rtlCol="0" anchor="t" anchorCtr="0">
            <a:spAutoFit/>
          </a:bodyPr>
          <a:lstStyle/>
          <a:p>
            <a:pPr>
              <a:lnSpc>
                <a:spcPct val="96000"/>
              </a:lnSpc>
            </a:pPr>
            <a:r>
              <a:rPr lang="en-US" sz="2025" b="1">
                <a:solidFill>
                  <a:schemeClr val="accent1">
                    <a:alpha val="100000"/>
                  </a:schemeClr>
                </a:solidFill>
                <a:latin typeface="Microsoft Yahei"/>
                <a:ea typeface="Microsoft Yahei"/>
                <a:cs typeface="Microsoft Yahei"/>
              </a:rPr>
              <a:t>户外拓展训练</a:t>
            </a:r>
          </a:p>
        </p:txBody>
      </p:sp>
      <p:cxnSp>
        <p:nvCxnSpPr>
          <p:cNvPr id="11" name="Connector 11"/>
          <p:cNvCxnSpPr/>
          <p:nvPr/>
        </p:nvCxnSpPr>
        <p:spPr>
          <a:xfrm>
            <a:off x="4776211" y="4446335"/>
            <a:ext cx="2676821" cy="0"/>
          </a:xfrm>
          <a:prstGeom prst="line">
            <a:avLst/>
          </a:prstGeom>
          <a:ln w="9525">
            <a:solidFill>
              <a:schemeClr val="accent2">
                <a:lumMod val="75000"/>
              </a:schemeClr>
            </a:solidFill>
            <a:prstDash val="solid"/>
            <a:headEnd type="none"/>
            <a:tailEnd type="none"/>
          </a:ln>
        </p:spPr>
        <p:style>
          <a:lnRef idx="0">
            <a:schemeClr val="accent2"/>
          </a:lnRef>
          <a:fillRef idx="1">
            <a:schemeClr val="accent2"/>
          </a:fillRef>
          <a:effectRef idx="0">
            <a:schemeClr val="accent2"/>
          </a:effectRef>
          <a:fontRef idx="minor">
            <a:schemeClr val="lt1"/>
          </a:fontRef>
        </p:style>
      </p:cxnSp>
      <p:cxnSp>
        <p:nvCxnSpPr>
          <p:cNvPr id="12" name="Connector 12"/>
          <p:cNvCxnSpPr/>
          <p:nvPr/>
        </p:nvCxnSpPr>
        <p:spPr>
          <a:xfrm>
            <a:off x="7251125" y="4041523"/>
            <a:ext cx="207264" cy="0"/>
          </a:xfrm>
          <a:prstGeom prst="line">
            <a:avLst/>
          </a:prstGeom>
          <a:ln w="3810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id="13" name="Freeform 13"/>
          <p:cNvSpPr/>
          <p:nvPr/>
        </p:nvSpPr>
        <p:spPr>
          <a:xfrm>
            <a:off x="7368981" y="3947812"/>
            <a:ext cx="151723" cy="187422"/>
          </a:xfrm>
          <a:custGeom>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a:ln>
            <a:solidFill>
              <a:schemeClr val="accent1">
                <a:alpha val="100000"/>
              </a:schemeClr>
            </a:solidFill>
          </a:ln>
        </p:spPr>
        <p:txBody>
          <a:bodyPr/>
          <a:lstStyle/>
          <a:p/>
        </p:txBody>
      </p:sp>
      <p:sp>
        <p:nvSpPr>
          <p:cNvPr id="14" name="AutoShape 14"/>
          <p:cNvSpPr/>
          <p:nvPr/>
        </p:nvSpPr>
        <p:spPr>
          <a:xfrm>
            <a:off x="8373015" y="1454147"/>
            <a:ext cx="932011" cy="932011"/>
          </a:xfrm>
          <a:prstGeom prst="ellipse">
            <a:avLst/>
          </a:prstGeom>
          <a:solidFill>
            <a:schemeClr val="accent1">
              <a:alpha val="100000"/>
            </a:schemeClr>
          </a:solidFill>
        </p:spPr>
        <p:txBody>
          <a:bodyPr/>
          <a:lstStyle/>
          <a:p/>
        </p:txBody>
      </p:sp>
      <p:pic>
        <p:nvPicPr>
          <p:cNvPr id="15" name="Picture 15"/>
          <p:cNvPicPr>
            <a:picLocks noChangeAspect="1"/>
          </p:cNvPicPr>
          <p:nvPr/>
        </p:nvPicPr>
        <p:blipFill>
          <a:blip r:embed="rId3"/>
          <a:srcRect l="12500" r="12500"/>
          <a:stretch>
            <a:fillRect/>
          </a:stretch>
        </p:blipFill>
        <p:spPr>
          <a:xfrm>
            <a:off x="8741656" y="1393187"/>
            <a:ext cx="2231507" cy="2231507"/>
          </a:xfrm>
          <a:prstGeom prst="ellipse">
            <a:avLst/>
          </a:prstGeom>
        </p:spPr>
      </p:pic>
      <p:sp>
        <p:nvSpPr>
          <p:cNvPr id="16" name="TextBox 16"/>
          <p:cNvSpPr txBox="1"/>
          <p:nvPr/>
        </p:nvSpPr>
        <p:spPr>
          <a:xfrm>
            <a:off x="8373015" y="3829496"/>
            <a:ext cx="2409825" cy="447675"/>
          </a:xfrm>
          <a:prstGeom prst="rect">
            <a:avLst/>
          </a:prstGeom>
          <a:ln>
            <a:solidFill>
              <a:schemeClr val="accent1">
                <a:alpha val="100000"/>
              </a:schemeClr>
            </a:solidFill>
          </a:ln>
        </p:spPr>
        <p:txBody>
          <a:bodyPr vert="horz" wrap="square" lIns="114300" tIns="57150" rIns="114300" bIns="57150" rtlCol="0" anchor="t" anchorCtr="0">
            <a:spAutoFit/>
          </a:bodyPr>
          <a:lstStyle/>
          <a:p>
            <a:pPr>
              <a:lnSpc>
                <a:spcPct val="96000"/>
              </a:lnSpc>
            </a:pPr>
            <a:r>
              <a:rPr lang="en-US" sz="2025" b="1">
                <a:solidFill>
                  <a:schemeClr val="accent1">
                    <a:alpha val="100000"/>
                  </a:schemeClr>
                </a:solidFill>
                <a:latin typeface="Microsoft Yahei"/>
                <a:ea typeface="Microsoft Yahei"/>
                <a:cs typeface="Microsoft Yahei"/>
              </a:rPr>
              <a:t>主题团建活动</a:t>
            </a:r>
          </a:p>
        </p:txBody>
      </p:sp>
      <p:cxnSp>
        <p:nvCxnSpPr>
          <p:cNvPr id="17" name="Connector 17"/>
          <p:cNvCxnSpPr/>
          <p:nvPr/>
        </p:nvCxnSpPr>
        <p:spPr>
          <a:xfrm>
            <a:off x="8477928" y="4446335"/>
            <a:ext cx="2676821"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8" name="Connector 18"/>
          <p:cNvCxnSpPr/>
          <p:nvPr/>
        </p:nvCxnSpPr>
        <p:spPr>
          <a:xfrm>
            <a:off x="10952843" y="4041523"/>
            <a:ext cx="207264"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9" name="Freeform 19"/>
          <p:cNvSpPr/>
          <p:nvPr/>
        </p:nvSpPr>
        <p:spPr>
          <a:xfrm>
            <a:off x="11070699" y="3947812"/>
            <a:ext cx="151723" cy="187422"/>
          </a:xfrm>
          <a:custGeom>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a:ln>
            <a:solidFill>
              <a:schemeClr val="accent1">
                <a:alpha val="100000"/>
              </a:schemeClr>
            </a:solidFill>
          </a:ln>
        </p:spPr>
        <p:txBody>
          <a:bodyPr/>
          <a:lstStyle/>
          <a:p/>
        </p:txBody>
      </p:sp>
      <p:pic>
        <p:nvPicPr>
          <p:cNvPr id="20" name="Picture 20"/>
          <p:cNvPicPr>
            <a:picLocks noChangeAspect="1"/>
          </p:cNvPicPr>
          <p:nvPr/>
        </p:nvPicPr>
        <p:blipFill>
          <a:blip r:embed="rId4"/>
          <a:srcRect l="16667" r="16667"/>
          <a:stretch>
            <a:fillRect/>
          </a:stretch>
        </p:blipFill>
        <p:spPr>
          <a:xfrm>
            <a:off x="1358558" y="1454147"/>
            <a:ext cx="2231507" cy="2231507"/>
          </a:xfrm>
          <a:prstGeom prst="ellipse">
            <a:avLst/>
          </a:prstGeom>
        </p:spPr>
      </p:pic>
      <p:sp>
        <p:nvSpPr>
          <p:cNvPr id="21" name="TextBox 21"/>
          <p:cNvSpPr txBox="1"/>
          <p:nvPr/>
        </p:nvSpPr>
        <p:spPr>
          <a:xfrm>
            <a:off x="4671297"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alpha val="100000"/>
                  </a:schemeClr>
                </a:solidFill>
                <a:latin typeface="Microsoft Yahei"/>
                <a:ea typeface="Microsoft Yahei"/>
                <a:cs typeface="Microsoft Yahei"/>
              </a:rPr>
              <a:t>组织户外拓展训练活动，如徒步、攀岩、野外生存等，锻炼员工的意志品质和团队协作能力。</a:t>
            </a:r>
          </a:p>
        </p:txBody>
      </p:sp>
      <p:sp>
        <p:nvSpPr>
          <p:cNvPr id="22" name="TextBox 22"/>
          <p:cNvSpPr txBox="1"/>
          <p:nvPr/>
        </p:nvSpPr>
        <p:spPr>
          <a:xfrm>
            <a:off x="8373015"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alpha val="100000"/>
                  </a:schemeClr>
                </a:solidFill>
                <a:latin typeface="Microsoft Yahei"/>
                <a:ea typeface="Microsoft Yahei"/>
                <a:cs typeface="Microsoft Yahei"/>
              </a:rPr>
              <a:t>结合迪士尼乐园特色，开展主题团建活动，如角色扮演、游园会等，增强团队凝聚力和员工归属感。</a:t>
            </a:r>
          </a:p>
        </p:txBody>
      </p:sp>
      <p:sp>
        <p:nvSpPr>
          <p:cNvPr id="23" name="TextBox 23"/>
          <p:cNvSpPr txBox="1"/>
          <p:nvPr/>
        </p:nvSpPr>
        <p:spPr>
          <a:xfrm>
            <a:off x="8392065"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alpha val="100000"/>
                  </a:srgbClr>
                </a:solidFill>
                <a:latin typeface="Microsoft Yahei"/>
                <a:ea typeface="Microsoft Yahei"/>
                <a:cs typeface="Microsoft Yahei"/>
              </a:rPr>
              <a:t>03</a:t>
            </a:r>
          </a:p>
        </p:txBody>
      </p:sp>
      <p:sp>
        <p:nvSpPr>
          <p:cNvPr id="24" name="TextBox 24"/>
          <p:cNvSpPr txBox="1"/>
          <p:nvPr/>
        </p:nvSpPr>
        <p:spPr>
          <a:xfrm>
            <a:off x="4690347" y="1604894"/>
            <a:ext cx="578298" cy="437007"/>
          </a:xfrm>
          <a:prstGeom prst="rect">
            <a:avLst/>
          </a:prstGeom>
        </p:spPr>
        <p:txBody>
          <a:bodyPr vert="horz" wrap="square" lIns="114300" tIns="57150" rIns="114300" bIns="57150" rtlCol="0" anchor="ctr" anchorCtr="1">
            <a:spAutoFit/>
          </a:bodyPr>
          <a:lstStyle/>
          <a:p>
            <a:pPr>
              <a:lnSpc>
                <a:spcPct val="100000"/>
              </a:lnSpc>
              <a:spcBef>
                <a:spcPts val="450"/>
              </a:spcBef>
            </a:pPr>
            <a:r>
              <a:rPr lang="en-US" sz="2025" b="1">
                <a:solidFill>
                  <a:srgbClr val="FFFFFF">
                    <a:alpha val="100000"/>
                  </a:srgbClr>
                </a:solidFill>
                <a:latin typeface="Microsoft Yahei"/>
                <a:ea typeface="Microsoft Yahei"/>
                <a:cs typeface="Microsoft Yahei"/>
              </a:rPr>
              <a:t>02</a:t>
            </a:r>
          </a:p>
        </p:txBody>
      </p:sp>
      <p:sp>
        <p:nvSpPr>
          <p:cNvPr id="25" name="TextBox 25"/>
          <p:cNvSpPr txBox="1"/>
          <p:nvPr/>
        </p:nvSpPr>
        <p:spPr>
          <a:xfrm>
            <a:off x="980564"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alpha val="100000"/>
                  </a:srgbClr>
                </a:solidFill>
                <a:latin typeface="Microsoft Yahei"/>
                <a:ea typeface="Microsoft Yahei"/>
                <a:cs typeface="Microsoft Yahei"/>
              </a:rPr>
              <a:t>01</a:t>
            </a:r>
          </a:p>
        </p:txBody>
      </p:sp>
      <p:grpSp>
        <p:nvGrpSpPr>
          <p:cNvPr id="26" name="Group 26"/>
          <p:cNvGrpSpPr/>
          <p:nvPr/>
        </p:nvGrpSpPr>
        <p:grpSpPr>
          <a:xfrm>
            <a:off x="454963" y="93878"/>
            <a:ext cx="10641129" cy="914400"/>
            <a:chOff x="454963" y="93878"/>
            <a:chExt cx="10641129" cy="914400"/>
          </a:xfrm>
        </p:grpSpPr>
        <p:sp>
          <p:nvSpPr>
            <p:cNvPr id="27" name="AutoShape 27"/>
            <p:cNvSpPr/>
            <p:nvPr/>
          </p:nvSpPr>
          <p:spPr>
            <a:xfrm>
              <a:off x="454963" y="331168"/>
              <a:ext cx="84147" cy="84147"/>
            </a:xfrm>
            <a:prstGeom prst="ellipse">
              <a:avLst/>
            </a:prstGeom>
            <a:solidFill>
              <a:schemeClr val="accent1">
                <a:alpha val="100000"/>
              </a:schemeClr>
            </a:solidFill>
          </p:spPr>
          <p:txBody>
            <a:bodyPr/>
            <a:lstStyle/>
            <a:p/>
          </p:txBody>
        </p:sp>
        <p:sp>
          <p:nvSpPr>
            <p:cNvPr id="28" name="AutoShape 28"/>
            <p:cNvSpPr/>
            <p:nvPr/>
          </p:nvSpPr>
          <p:spPr>
            <a:xfrm>
              <a:off x="575049" y="337743"/>
              <a:ext cx="78137" cy="78137"/>
            </a:xfrm>
            <a:prstGeom prst="ellipse">
              <a:avLst/>
            </a:prstGeom>
            <a:solidFill>
              <a:schemeClr val="accent1">
                <a:alpha val="80000"/>
              </a:schemeClr>
            </a:solidFill>
          </p:spPr>
          <p:txBody>
            <a:bodyPr/>
            <a:lstStyle/>
            <a:p/>
          </p:txBody>
        </p:sp>
        <p:sp>
          <p:nvSpPr>
            <p:cNvPr id="29" name="AutoShape 29"/>
            <p:cNvSpPr/>
            <p:nvPr/>
          </p:nvSpPr>
          <p:spPr>
            <a:xfrm>
              <a:off x="689125" y="339460"/>
              <a:ext cx="74704" cy="74704"/>
            </a:xfrm>
            <a:prstGeom prst="ellipse">
              <a:avLst/>
            </a:prstGeom>
            <a:solidFill>
              <a:schemeClr val="accent1">
                <a:alpha val="60000"/>
              </a:schemeClr>
            </a:solidFill>
          </p:spPr>
          <p:txBody>
            <a:bodyPr/>
            <a:lstStyle/>
            <a:p/>
          </p:txBody>
        </p:sp>
        <p:sp>
          <p:nvSpPr>
            <p:cNvPr id="30" name="AutoShape 30"/>
            <p:cNvSpPr/>
            <p:nvPr/>
          </p:nvSpPr>
          <p:spPr>
            <a:xfrm>
              <a:off x="799768" y="348430"/>
              <a:ext cx="69238" cy="69238"/>
            </a:xfrm>
            <a:prstGeom prst="ellipse">
              <a:avLst/>
            </a:prstGeom>
            <a:solidFill>
              <a:schemeClr val="accent1">
                <a:alpha val="40000"/>
              </a:schemeClr>
            </a:solidFill>
          </p:spPr>
          <p:txBody>
            <a:bodyPr/>
            <a:lstStyle/>
            <a:p/>
          </p:txBody>
        </p:sp>
        <p:sp>
          <p:nvSpPr>
            <p:cNvPr id="31" name="AutoShape 31"/>
            <p:cNvSpPr/>
            <p:nvPr/>
          </p:nvSpPr>
          <p:spPr>
            <a:xfrm>
              <a:off x="904945" y="344297"/>
              <a:ext cx="65594" cy="65594"/>
            </a:xfrm>
            <a:prstGeom prst="ellipse">
              <a:avLst/>
            </a:prstGeom>
            <a:solidFill>
              <a:schemeClr val="accent1">
                <a:alpha val="20000"/>
              </a:schemeClr>
            </a:solidFill>
          </p:spPr>
          <p:txBody>
            <a:bodyPr/>
            <a:lstStyle/>
            <a:p/>
          </p:txBody>
        </p:sp>
        <p:sp>
          <p:nvSpPr>
            <p:cNvPr id="32" name="AutoShape 32"/>
            <p:cNvSpPr/>
            <p:nvPr/>
          </p:nvSpPr>
          <p:spPr>
            <a:xfrm>
              <a:off x="454963" y="448942"/>
              <a:ext cx="84147" cy="84147"/>
            </a:xfrm>
            <a:prstGeom prst="ellipse">
              <a:avLst/>
            </a:prstGeom>
            <a:solidFill>
              <a:schemeClr val="accent1">
                <a:alpha val="100000"/>
              </a:schemeClr>
            </a:solidFill>
          </p:spPr>
          <p:txBody>
            <a:bodyPr/>
            <a:lstStyle/>
            <a:p/>
          </p:txBody>
        </p:sp>
        <p:sp>
          <p:nvSpPr>
            <p:cNvPr id="33" name="AutoShape 33"/>
            <p:cNvSpPr/>
            <p:nvPr/>
          </p:nvSpPr>
          <p:spPr>
            <a:xfrm>
              <a:off x="575049" y="455517"/>
              <a:ext cx="78137" cy="78137"/>
            </a:xfrm>
            <a:prstGeom prst="ellipse">
              <a:avLst/>
            </a:prstGeom>
            <a:solidFill>
              <a:schemeClr val="accent1">
                <a:alpha val="80000"/>
              </a:schemeClr>
            </a:solidFill>
          </p:spPr>
          <p:txBody>
            <a:bodyPr/>
            <a:lstStyle/>
            <a:p/>
          </p:txBody>
        </p:sp>
        <p:sp>
          <p:nvSpPr>
            <p:cNvPr id="34" name="AutoShape 34"/>
            <p:cNvSpPr/>
            <p:nvPr/>
          </p:nvSpPr>
          <p:spPr>
            <a:xfrm>
              <a:off x="689125" y="457233"/>
              <a:ext cx="74704" cy="74704"/>
            </a:xfrm>
            <a:prstGeom prst="ellipse">
              <a:avLst/>
            </a:prstGeom>
            <a:solidFill>
              <a:schemeClr val="accent1">
                <a:alpha val="60000"/>
              </a:schemeClr>
            </a:solidFill>
          </p:spPr>
          <p:txBody>
            <a:bodyPr/>
            <a:lstStyle/>
            <a:p/>
          </p:txBody>
        </p:sp>
        <p:sp>
          <p:nvSpPr>
            <p:cNvPr id="35" name="AutoShape 35"/>
            <p:cNvSpPr/>
            <p:nvPr/>
          </p:nvSpPr>
          <p:spPr>
            <a:xfrm>
              <a:off x="799768" y="466203"/>
              <a:ext cx="69238" cy="69238"/>
            </a:xfrm>
            <a:prstGeom prst="ellipse">
              <a:avLst/>
            </a:prstGeom>
            <a:solidFill>
              <a:schemeClr val="accent1">
                <a:alpha val="40000"/>
              </a:schemeClr>
            </a:solidFill>
          </p:spPr>
          <p:txBody>
            <a:bodyPr/>
            <a:lstStyle/>
            <a:p/>
          </p:txBody>
        </p:sp>
        <p:sp>
          <p:nvSpPr>
            <p:cNvPr id="36" name="AutoShape 36"/>
            <p:cNvSpPr/>
            <p:nvPr/>
          </p:nvSpPr>
          <p:spPr>
            <a:xfrm>
              <a:off x="904945" y="462070"/>
              <a:ext cx="65594" cy="65594"/>
            </a:xfrm>
            <a:prstGeom prst="ellipse">
              <a:avLst/>
            </a:prstGeom>
            <a:solidFill>
              <a:schemeClr val="accent1">
                <a:alpha val="20000"/>
              </a:schemeClr>
            </a:solidFill>
          </p:spPr>
          <p:txBody>
            <a:bodyPr/>
            <a:lstStyle/>
            <a:p/>
          </p:txBody>
        </p:sp>
        <p:sp>
          <p:nvSpPr>
            <p:cNvPr id="37" name="AutoShape 37"/>
            <p:cNvSpPr/>
            <p:nvPr/>
          </p:nvSpPr>
          <p:spPr>
            <a:xfrm>
              <a:off x="454963" y="566715"/>
              <a:ext cx="84147" cy="84147"/>
            </a:xfrm>
            <a:prstGeom prst="ellipse">
              <a:avLst/>
            </a:prstGeom>
            <a:solidFill>
              <a:schemeClr val="accent1">
                <a:alpha val="100000"/>
              </a:schemeClr>
            </a:solidFill>
          </p:spPr>
          <p:txBody>
            <a:bodyPr/>
            <a:lstStyle/>
            <a:p/>
          </p:txBody>
        </p:sp>
        <p:sp>
          <p:nvSpPr>
            <p:cNvPr id="38" name="AutoShape 38"/>
            <p:cNvSpPr/>
            <p:nvPr/>
          </p:nvSpPr>
          <p:spPr>
            <a:xfrm>
              <a:off x="575049" y="573291"/>
              <a:ext cx="78137" cy="78137"/>
            </a:xfrm>
            <a:prstGeom prst="ellipse">
              <a:avLst/>
            </a:prstGeom>
            <a:solidFill>
              <a:schemeClr val="accent1">
                <a:alpha val="80000"/>
              </a:schemeClr>
            </a:solidFill>
          </p:spPr>
          <p:txBody>
            <a:bodyPr/>
            <a:lstStyle/>
            <a:p/>
          </p:txBody>
        </p:sp>
        <p:sp>
          <p:nvSpPr>
            <p:cNvPr id="39" name="AutoShape 39"/>
            <p:cNvSpPr/>
            <p:nvPr/>
          </p:nvSpPr>
          <p:spPr>
            <a:xfrm>
              <a:off x="689125" y="575007"/>
              <a:ext cx="74704" cy="74704"/>
            </a:xfrm>
            <a:prstGeom prst="ellipse">
              <a:avLst/>
            </a:prstGeom>
            <a:solidFill>
              <a:schemeClr val="accent1">
                <a:alpha val="60000"/>
              </a:schemeClr>
            </a:solidFill>
          </p:spPr>
          <p:txBody>
            <a:bodyPr/>
            <a:lstStyle/>
            <a:p/>
          </p:txBody>
        </p:sp>
        <p:sp>
          <p:nvSpPr>
            <p:cNvPr id="40" name="AutoShape 40"/>
            <p:cNvSpPr/>
            <p:nvPr/>
          </p:nvSpPr>
          <p:spPr>
            <a:xfrm>
              <a:off x="799768" y="583977"/>
              <a:ext cx="69238" cy="69238"/>
            </a:xfrm>
            <a:prstGeom prst="ellipse">
              <a:avLst/>
            </a:prstGeom>
            <a:solidFill>
              <a:schemeClr val="accent1">
                <a:alpha val="40000"/>
              </a:schemeClr>
            </a:solidFill>
          </p:spPr>
          <p:txBody>
            <a:bodyPr/>
            <a:lstStyle/>
            <a:p/>
          </p:txBody>
        </p:sp>
        <p:sp>
          <p:nvSpPr>
            <p:cNvPr id="41" name="AutoShape 41"/>
            <p:cNvSpPr/>
            <p:nvPr/>
          </p:nvSpPr>
          <p:spPr>
            <a:xfrm>
              <a:off x="904945" y="579844"/>
              <a:ext cx="65594" cy="65594"/>
            </a:xfrm>
            <a:prstGeom prst="ellipse">
              <a:avLst/>
            </a:prstGeom>
            <a:solidFill>
              <a:schemeClr val="accent1">
                <a:alpha val="20000"/>
              </a:schemeClr>
            </a:solidFill>
          </p:spPr>
          <p:txBody>
            <a:bodyPr/>
            <a:lstStyle/>
            <a:p/>
          </p:txBody>
        </p:sp>
        <p:sp>
          <p:nvSpPr>
            <p:cNvPr id="42" name="AutoShape 42"/>
            <p:cNvSpPr/>
            <p:nvPr/>
          </p:nvSpPr>
          <p:spPr>
            <a:xfrm>
              <a:off x="454963" y="684489"/>
              <a:ext cx="84147" cy="84147"/>
            </a:xfrm>
            <a:prstGeom prst="ellipse">
              <a:avLst/>
            </a:prstGeom>
            <a:solidFill>
              <a:schemeClr val="accent1">
                <a:alpha val="100000"/>
              </a:schemeClr>
            </a:solidFill>
          </p:spPr>
          <p:txBody>
            <a:bodyPr/>
            <a:lstStyle/>
            <a:p/>
          </p:txBody>
        </p:sp>
        <p:sp>
          <p:nvSpPr>
            <p:cNvPr id="43" name="AutoShape 43"/>
            <p:cNvSpPr/>
            <p:nvPr/>
          </p:nvSpPr>
          <p:spPr>
            <a:xfrm>
              <a:off x="575049" y="691064"/>
              <a:ext cx="78137" cy="78137"/>
            </a:xfrm>
            <a:prstGeom prst="ellipse">
              <a:avLst/>
            </a:prstGeom>
            <a:solidFill>
              <a:schemeClr val="accent1">
                <a:alpha val="80000"/>
              </a:schemeClr>
            </a:solidFill>
          </p:spPr>
          <p:txBody>
            <a:bodyPr/>
            <a:lstStyle/>
            <a:p/>
          </p:txBody>
        </p:sp>
        <p:sp>
          <p:nvSpPr>
            <p:cNvPr id="44" name="AutoShape 44"/>
            <p:cNvSpPr/>
            <p:nvPr/>
          </p:nvSpPr>
          <p:spPr>
            <a:xfrm>
              <a:off x="689125" y="692781"/>
              <a:ext cx="74704" cy="74704"/>
            </a:xfrm>
            <a:prstGeom prst="ellipse">
              <a:avLst/>
            </a:prstGeom>
            <a:solidFill>
              <a:schemeClr val="accent1">
                <a:alpha val="60000"/>
              </a:schemeClr>
            </a:solidFill>
          </p:spPr>
          <p:txBody>
            <a:bodyPr/>
            <a:lstStyle/>
            <a:p/>
          </p:txBody>
        </p:sp>
        <p:sp>
          <p:nvSpPr>
            <p:cNvPr id="45" name="AutoShape 45"/>
            <p:cNvSpPr/>
            <p:nvPr/>
          </p:nvSpPr>
          <p:spPr>
            <a:xfrm>
              <a:off x="799768" y="701751"/>
              <a:ext cx="69238" cy="69238"/>
            </a:xfrm>
            <a:prstGeom prst="ellipse">
              <a:avLst/>
            </a:prstGeom>
            <a:solidFill>
              <a:schemeClr val="accent1">
                <a:alpha val="40000"/>
              </a:schemeClr>
            </a:solidFill>
          </p:spPr>
          <p:txBody>
            <a:bodyPr/>
            <a:lstStyle/>
            <a:p/>
          </p:txBody>
        </p:sp>
        <p:sp>
          <p:nvSpPr>
            <p:cNvPr id="46" name="AutoShape 46"/>
            <p:cNvSpPr/>
            <p:nvPr/>
          </p:nvSpPr>
          <p:spPr>
            <a:xfrm>
              <a:off x="904945" y="697618"/>
              <a:ext cx="65594" cy="65594"/>
            </a:xfrm>
            <a:prstGeom prst="ellipse">
              <a:avLst/>
            </a:prstGeom>
            <a:solidFill>
              <a:schemeClr val="accent1">
                <a:alpha val="20000"/>
              </a:schemeClr>
            </a:solidFill>
          </p:spPr>
          <p:txBody>
            <a:bodyPr/>
            <a:lstStyle/>
            <a:p/>
          </p:txBody>
        </p:sp>
        <p:sp>
          <p:nvSpPr>
            <p:cNvPr id="47" name="TextBox 4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团队建设与拓展活动设计</a:t>
              </a:r>
            </a:p>
          </p:txBody>
        </p:sp>
      </p:grpSp>
    </p:spTree>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tretch>
            <a:fillRect/>
          </a:stretch>
        </p:blipFill>
        <p:spPr>
          <a:xfrm>
            <a:off x="5" y="5833872"/>
            <a:ext cx="12192000" cy="1024128"/>
          </a:xfrm>
          <a:prstGeom prst="rect">
            <a:avLst/>
          </a:prstGeom>
        </p:spPr>
      </p:pic>
      <p:sp>
        <p:nvSpPr>
          <p:cNvPr id="3" name="AutoShape 3"/>
          <p:cNvSpPr/>
          <p:nvPr/>
        </p:nvSpPr>
        <p:spPr>
          <a:xfrm rot="1800000">
            <a:off x="3795009" y="1353581"/>
            <a:ext cx="4621227" cy="4621227"/>
          </a:xfrm>
          <a:prstGeom prst="roundRect">
            <a:avLst>
              <a:gd name="adj" fmla="val 13707"/>
            </a:avLst>
          </a:prstGeom>
          <a:solidFill>
            <a:schemeClr val="accent3">
              <a:lumMod val="20000"/>
              <a:lumOff val="80000"/>
              <a:alpha val="100000"/>
            </a:schemeClr>
          </a:solidFill>
        </p:spPr>
        <p:txBody>
          <a:bodyPr/>
          <a:lstStyle/>
          <a:p/>
        </p:txBody>
      </p:sp>
      <p:sp>
        <p:nvSpPr>
          <p:cNvPr id="4" name="AutoShape 4"/>
          <p:cNvSpPr/>
          <p:nvPr/>
        </p:nvSpPr>
        <p:spPr>
          <a:xfrm rot="1082144">
            <a:off x="3728380" y="1200864"/>
            <a:ext cx="4851037" cy="4851037"/>
          </a:xfrm>
          <a:prstGeom prst="roundRect">
            <a:avLst>
              <a:gd name="adj" fmla="val 16769"/>
            </a:avLst>
          </a:prstGeom>
          <a:noFill/>
          <a:ln w="32099">
            <a:solidFill>
              <a:schemeClr val="accent1">
                <a:alpha val="100000"/>
              </a:schemeClr>
            </a:solidFill>
            <a:prstDash val="sysDash"/>
          </a:ln>
        </p:spPr>
        <p:txBody>
          <a:bodyPr/>
          <a:lstStyle/>
          <a:p/>
        </p:txBody>
      </p:sp>
      <p:sp>
        <p:nvSpPr>
          <p:cNvPr id="5" name="AutoShape 5"/>
          <p:cNvSpPr/>
          <p:nvPr/>
        </p:nvSpPr>
        <p:spPr>
          <a:xfrm rot="2700000">
            <a:off x="3789241" y="977873"/>
            <a:ext cx="4621227" cy="4621227"/>
          </a:xfrm>
          <a:prstGeom prst="roundRect">
            <a:avLst>
              <a:gd name="adj" fmla="val 16769"/>
            </a:avLst>
          </a:prstGeom>
          <a:solidFill>
            <a:schemeClr val="accent1">
              <a:alpha val="100000"/>
            </a:schemeClr>
          </a:solidFill>
        </p:spPr>
        <p:txBody>
          <a:bodyPr/>
          <a:lstStyle/>
          <a:p/>
        </p:txBody>
      </p:sp>
      <p:sp>
        <p:nvSpPr>
          <p:cNvPr id="6" name="TextBox 6"/>
          <p:cNvSpPr txBox="1"/>
          <p:nvPr/>
        </p:nvSpPr>
        <p:spPr>
          <a:xfrm>
            <a:off x="4081312" y="881760"/>
            <a:ext cx="4145173" cy="1503638"/>
          </a:xfrm>
          <a:prstGeom prst="rect">
            <a:avLst/>
          </a:prstGeom>
        </p:spPr>
        <p:txBody>
          <a:bodyPr vert="horz" wrap="square" lIns="66008" tIns="33052" rIns="66008" bIns="33052" rtlCol="0" anchor="t" anchorCtr="1">
            <a:normAutofit/>
          </a:bodyPr>
          <a:lstStyle/>
          <a:p>
            <a:pPr algn="ctr">
              <a:lnSpc>
                <a:spcPct val="150000"/>
              </a:lnSpc>
            </a:pPr>
            <a:r>
              <a:rPr lang="en-US" sz="7500" b="1">
                <a:solidFill>
                  <a:srgbClr val="FFFFFF">
                    <a:alpha val="100000"/>
                  </a:srgbClr>
                </a:solidFill>
                <a:latin typeface="Microsoft Yahei"/>
                <a:ea typeface="Microsoft Yahei"/>
                <a:cs typeface="Microsoft Yahei"/>
              </a:rPr>
              <a:t>01</a:t>
            </a:r>
          </a:p>
        </p:txBody>
      </p:sp>
      <p:sp>
        <p:nvSpPr>
          <p:cNvPr id="7" name="TextBox 7"/>
          <p:cNvSpPr txBox="1"/>
          <p:nvPr/>
        </p:nvSpPr>
        <p:spPr>
          <a:xfrm>
            <a:off x="3546545" y="2554662"/>
            <a:ext cx="5098919" cy="1467649"/>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a:solidFill>
                  <a:srgbClr val="FFFFFF">
                    <a:alpha val="100000"/>
                  </a:srgbClr>
                </a:solidFill>
                <a:latin typeface="Microsoft Yahei"/>
                <a:ea typeface="Microsoft Yahei"/>
                <a:cs typeface="Microsoft Yahei"/>
              </a:rPr>
              <a:t>东京迪士尼乐园简介</a:t>
            </a: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rcRect l="17667" r="17667"/>
          <a:stretch>
            <a:fillRect/>
          </a:stretch>
        </p:blipFill>
        <p:spPr>
          <a:xfrm>
            <a:off x="705128" y="1258733"/>
            <a:ext cx="5140490" cy="5140490"/>
          </a:xfrm>
          <a:prstGeom prst="roundRect">
            <a:avLst/>
          </a:prstGeom>
        </p:spPr>
      </p:pic>
      <p:sp>
        <p:nvSpPr>
          <p:cNvPr id="3" name="TextBox 3"/>
          <p:cNvSpPr txBox="1"/>
          <p:nvPr/>
        </p:nvSpPr>
        <p:spPr>
          <a:xfrm>
            <a:off x="6422466" y="1924848"/>
            <a:ext cx="5064406" cy="994791"/>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邀请职业规划师为员工讲解职业规划的重要性和方法，帮助员工明确职业发展方向和目标。</a:t>
            </a:r>
          </a:p>
        </p:txBody>
      </p:sp>
      <p:sp>
        <p:nvSpPr>
          <p:cNvPr id="4" name="TextBox 4"/>
          <p:cNvSpPr txBox="1"/>
          <p:nvPr/>
        </p:nvSpPr>
        <p:spPr>
          <a:xfrm>
            <a:off x="6422466" y="1539657"/>
            <a:ext cx="4169507" cy="367284"/>
          </a:xfrm>
          <a:prstGeom prst="rect">
            <a:avLst/>
          </a:prstGeom>
        </p:spPr>
        <p:txBody>
          <a:bodyPr vert="horz" wrap="square" lIns="114300" tIns="57150" rIns="114300" bIns="57150" rtlCol="0" anchor="t" anchorCtr="0">
            <a:spAutoFit/>
          </a:bodyPr>
          <a:lstStyle/>
          <a:p>
            <a:pPr>
              <a:lnSpc>
                <a:spcPct val="77000"/>
              </a:lnSpc>
            </a:pPr>
            <a:r>
              <a:rPr lang="en-US" sz="1606" b="1">
                <a:solidFill>
                  <a:schemeClr val="accent1">
                    <a:alpha val="100000"/>
                  </a:schemeClr>
                </a:solidFill>
                <a:latin typeface="Microsoft Yahei"/>
                <a:ea typeface="Microsoft Yahei"/>
                <a:cs typeface="Microsoft Yahei"/>
              </a:rPr>
              <a:t>职业规划讲座</a:t>
            </a:r>
          </a:p>
        </p:txBody>
      </p:sp>
      <p:sp>
        <p:nvSpPr>
          <p:cNvPr id="5" name="TextBox 5"/>
          <p:cNvSpPr txBox="1"/>
          <p:nvPr/>
        </p:nvSpPr>
        <p:spPr>
          <a:xfrm>
            <a:off x="6422466" y="3539953"/>
            <a:ext cx="5064406" cy="994791"/>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根据员工个人能力和发展需求，制定个性化的能力提升计划，提供培训、实践等机会，促进员工个人成长。</a:t>
            </a:r>
          </a:p>
        </p:txBody>
      </p:sp>
      <p:sp>
        <p:nvSpPr>
          <p:cNvPr id="6" name="TextBox 6"/>
          <p:cNvSpPr txBox="1"/>
          <p:nvPr/>
        </p:nvSpPr>
        <p:spPr>
          <a:xfrm>
            <a:off x="6422466" y="3191338"/>
            <a:ext cx="4169507" cy="367284"/>
          </a:xfrm>
          <a:prstGeom prst="rect">
            <a:avLst/>
          </a:prstGeom>
        </p:spPr>
        <p:txBody>
          <a:bodyPr vert="horz" wrap="square" lIns="114300" tIns="57150" rIns="114300" bIns="57150" rtlCol="0" anchor="t" anchorCtr="0">
            <a:spAutoFit/>
          </a:bodyPr>
          <a:lstStyle/>
          <a:p>
            <a:pPr>
              <a:lnSpc>
                <a:spcPct val="77000"/>
              </a:lnSpc>
            </a:pPr>
            <a:r>
              <a:rPr lang="en-US" sz="1606" b="1">
                <a:solidFill>
                  <a:schemeClr val="accent1">
                    <a:alpha val="100000"/>
                  </a:schemeClr>
                </a:solidFill>
                <a:latin typeface="Microsoft Yahei"/>
                <a:ea typeface="Microsoft Yahei"/>
                <a:cs typeface="Microsoft Yahei"/>
              </a:rPr>
              <a:t>个人能力提升计划</a:t>
            </a:r>
          </a:p>
        </p:txBody>
      </p:sp>
      <p:sp>
        <p:nvSpPr>
          <p:cNvPr id="7" name="TextBox 7"/>
          <p:cNvSpPr txBox="1"/>
          <p:nvPr/>
        </p:nvSpPr>
        <p:spPr>
          <a:xfrm>
            <a:off x="6422466" y="5213997"/>
            <a:ext cx="5064406" cy="994791"/>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定期对员工职业发展进行跟踪和反馈，及时调整职业规划方案，确保员工职业发展顺利。</a:t>
            </a:r>
          </a:p>
        </p:txBody>
      </p:sp>
      <p:sp>
        <p:nvSpPr>
          <p:cNvPr id="8" name="TextBox 8"/>
          <p:cNvSpPr txBox="1"/>
          <p:nvPr/>
        </p:nvSpPr>
        <p:spPr>
          <a:xfrm>
            <a:off x="6422466" y="4823558"/>
            <a:ext cx="4169507" cy="367284"/>
          </a:xfrm>
          <a:prstGeom prst="rect">
            <a:avLst/>
          </a:prstGeom>
        </p:spPr>
        <p:txBody>
          <a:bodyPr vert="horz" wrap="square" lIns="114300" tIns="57150" rIns="114300" bIns="57150" rtlCol="0" anchor="t" anchorCtr="0">
            <a:spAutoFit/>
          </a:bodyPr>
          <a:lstStyle/>
          <a:p>
            <a:pPr>
              <a:lnSpc>
                <a:spcPct val="77000"/>
              </a:lnSpc>
            </a:pPr>
            <a:r>
              <a:rPr lang="en-US" sz="1606" b="1">
                <a:solidFill>
                  <a:schemeClr val="accent1">
                    <a:alpha val="100000"/>
                  </a:schemeClr>
                </a:solidFill>
                <a:latin typeface="Microsoft Yahei"/>
                <a:ea typeface="Microsoft Yahei"/>
                <a:cs typeface="Microsoft Yahei"/>
              </a:rPr>
              <a:t>职业发展跟踪与反馈</a:t>
            </a:r>
          </a:p>
        </p:txBody>
      </p:sp>
      <p:grpSp>
        <p:nvGrpSpPr>
          <p:cNvPr id="9" name="Group 9"/>
          <p:cNvGrpSpPr/>
          <p:nvPr/>
        </p:nvGrpSpPr>
        <p:grpSpPr>
          <a:xfrm>
            <a:off x="454963" y="93878"/>
            <a:ext cx="10641129" cy="914400"/>
            <a:chOff x="454963" y="93878"/>
            <a:chExt cx="10641129" cy="914400"/>
          </a:xfrm>
        </p:grpSpPr>
        <p:sp>
          <p:nvSpPr>
            <p:cNvPr id="10" name="AutoShape 10"/>
            <p:cNvSpPr/>
            <p:nvPr/>
          </p:nvSpPr>
          <p:spPr>
            <a:xfrm>
              <a:off x="454963" y="331168"/>
              <a:ext cx="84147" cy="84147"/>
            </a:xfrm>
            <a:prstGeom prst="ellipse">
              <a:avLst/>
            </a:prstGeom>
            <a:solidFill>
              <a:schemeClr val="accent1">
                <a:alpha val="100000"/>
              </a:schemeClr>
            </a:solidFill>
          </p:spPr>
          <p:txBody>
            <a:bodyPr/>
            <a:lstStyle/>
            <a:p/>
          </p:txBody>
        </p:sp>
        <p:sp>
          <p:nvSpPr>
            <p:cNvPr id="11" name="AutoShape 11"/>
            <p:cNvSpPr/>
            <p:nvPr/>
          </p:nvSpPr>
          <p:spPr>
            <a:xfrm>
              <a:off x="575049" y="337743"/>
              <a:ext cx="78137" cy="78137"/>
            </a:xfrm>
            <a:prstGeom prst="ellipse">
              <a:avLst/>
            </a:prstGeom>
            <a:solidFill>
              <a:schemeClr val="accent1">
                <a:alpha val="80000"/>
              </a:schemeClr>
            </a:solidFill>
          </p:spPr>
          <p:txBody>
            <a:bodyPr/>
            <a:lstStyle/>
            <a:p/>
          </p:txBody>
        </p:sp>
        <p:sp>
          <p:nvSpPr>
            <p:cNvPr id="12" name="AutoShape 12"/>
            <p:cNvSpPr/>
            <p:nvPr/>
          </p:nvSpPr>
          <p:spPr>
            <a:xfrm>
              <a:off x="689125" y="339460"/>
              <a:ext cx="74704" cy="74704"/>
            </a:xfrm>
            <a:prstGeom prst="ellipse">
              <a:avLst/>
            </a:prstGeom>
            <a:solidFill>
              <a:schemeClr val="accent1">
                <a:alpha val="60000"/>
              </a:schemeClr>
            </a:solidFill>
          </p:spPr>
          <p:txBody>
            <a:bodyPr/>
            <a:lstStyle/>
            <a:p/>
          </p:txBody>
        </p:sp>
        <p:sp>
          <p:nvSpPr>
            <p:cNvPr id="13" name="AutoShape 13"/>
            <p:cNvSpPr/>
            <p:nvPr/>
          </p:nvSpPr>
          <p:spPr>
            <a:xfrm>
              <a:off x="799768" y="348430"/>
              <a:ext cx="69238" cy="69238"/>
            </a:xfrm>
            <a:prstGeom prst="ellipse">
              <a:avLst/>
            </a:prstGeom>
            <a:solidFill>
              <a:schemeClr val="accent1">
                <a:alpha val="40000"/>
              </a:schemeClr>
            </a:solidFill>
          </p:spPr>
          <p:txBody>
            <a:bodyPr/>
            <a:lstStyle/>
            <a:p/>
          </p:txBody>
        </p:sp>
        <p:sp>
          <p:nvSpPr>
            <p:cNvPr id="14" name="AutoShape 14"/>
            <p:cNvSpPr/>
            <p:nvPr/>
          </p:nvSpPr>
          <p:spPr>
            <a:xfrm>
              <a:off x="904945" y="344297"/>
              <a:ext cx="65594" cy="65594"/>
            </a:xfrm>
            <a:prstGeom prst="ellipse">
              <a:avLst/>
            </a:prstGeom>
            <a:solidFill>
              <a:schemeClr val="accent1">
                <a:alpha val="20000"/>
              </a:schemeClr>
            </a:solidFill>
          </p:spPr>
          <p:txBody>
            <a:bodyPr/>
            <a:lstStyle/>
            <a:p/>
          </p:txBody>
        </p:sp>
        <p:sp>
          <p:nvSpPr>
            <p:cNvPr id="15" name="AutoShape 15"/>
            <p:cNvSpPr/>
            <p:nvPr/>
          </p:nvSpPr>
          <p:spPr>
            <a:xfrm>
              <a:off x="454963" y="448942"/>
              <a:ext cx="84147" cy="84147"/>
            </a:xfrm>
            <a:prstGeom prst="ellipse">
              <a:avLst/>
            </a:prstGeom>
            <a:solidFill>
              <a:schemeClr val="accent1">
                <a:alpha val="100000"/>
              </a:schemeClr>
            </a:solidFill>
          </p:spPr>
          <p:txBody>
            <a:bodyPr/>
            <a:lstStyle/>
            <a:p/>
          </p:txBody>
        </p:sp>
        <p:sp>
          <p:nvSpPr>
            <p:cNvPr id="16" name="AutoShape 16"/>
            <p:cNvSpPr/>
            <p:nvPr/>
          </p:nvSpPr>
          <p:spPr>
            <a:xfrm>
              <a:off x="575049" y="455517"/>
              <a:ext cx="78137" cy="78137"/>
            </a:xfrm>
            <a:prstGeom prst="ellipse">
              <a:avLst/>
            </a:prstGeom>
            <a:solidFill>
              <a:schemeClr val="accent1">
                <a:alpha val="80000"/>
              </a:schemeClr>
            </a:solidFill>
          </p:spPr>
          <p:txBody>
            <a:bodyPr/>
            <a:lstStyle/>
            <a:p/>
          </p:txBody>
        </p:sp>
        <p:sp>
          <p:nvSpPr>
            <p:cNvPr id="17" name="AutoShape 17"/>
            <p:cNvSpPr/>
            <p:nvPr/>
          </p:nvSpPr>
          <p:spPr>
            <a:xfrm>
              <a:off x="689125" y="457233"/>
              <a:ext cx="74704" cy="74704"/>
            </a:xfrm>
            <a:prstGeom prst="ellipse">
              <a:avLst/>
            </a:prstGeom>
            <a:solidFill>
              <a:schemeClr val="accent1">
                <a:alpha val="60000"/>
              </a:schemeClr>
            </a:solidFill>
          </p:spPr>
          <p:txBody>
            <a:bodyPr/>
            <a:lstStyle/>
            <a:p/>
          </p:txBody>
        </p:sp>
        <p:sp>
          <p:nvSpPr>
            <p:cNvPr id="18" name="AutoShape 18"/>
            <p:cNvSpPr/>
            <p:nvPr/>
          </p:nvSpPr>
          <p:spPr>
            <a:xfrm>
              <a:off x="799768" y="466203"/>
              <a:ext cx="69238" cy="69238"/>
            </a:xfrm>
            <a:prstGeom prst="ellipse">
              <a:avLst/>
            </a:prstGeom>
            <a:solidFill>
              <a:schemeClr val="accent1">
                <a:alpha val="40000"/>
              </a:schemeClr>
            </a:solidFill>
          </p:spPr>
          <p:txBody>
            <a:bodyPr/>
            <a:lstStyle/>
            <a:p/>
          </p:txBody>
        </p:sp>
        <p:sp>
          <p:nvSpPr>
            <p:cNvPr id="19" name="AutoShape 19"/>
            <p:cNvSpPr/>
            <p:nvPr/>
          </p:nvSpPr>
          <p:spPr>
            <a:xfrm>
              <a:off x="904945" y="462070"/>
              <a:ext cx="65594" cy="65594"/>
            </a:xfrm>
            <a:prstGeom prst="ellipse">
              <a:avLst/>
            </a:prstGeom>
            <a:solidFill>
              <a:schemeClr val="accent1">
                <a:alpha val="20000"/>
              </a:schemeClr>
            </a:solidFill>
          </p:spPr>
          <p:txBody>
            <a:bodyPr/>
            <a:lstStyle/>
            <a:p/>
          </p:txBody>
        </p:sp>
        <p:sp>
          <p:nvSpPr>
            <p:cNvPr id="20" name="AutoShape 20"/>
            <p:cNvSpPr/>
            <p:nvPr/>
          </p:nvSpPr>
          <p:spPr>
            <a:xfrm>
              <a:off x="454963" y="566715"/>
              <a:ext cx="84147" cy="84147"/>
            </a:xfrm>
            <a:prstGeom prst="ellipse">
              <a:avLst/>
            </a:prstGeom>
            <a:solidFill>
              <a:schemeClr val="accent1">
                <a:alpha val="100000"/>
              </a:schemeClr>
            </a:solidFill>
          </p:spPr>
          <p:txBody>
            <a:bodyPr/>
            <a:lstStyle/>
            <a:p/>
          </p:txBody>
        </p:sp>
        <p:sp>
          <p:nvSpPr>
            <p:cNvPr id="21" name="AutoShape 21"/>
            <p:cNvSpPr/>
            <p:nvPr/>
          </p:nvSpPr>
          <p:spPr>
            <a:xfrm>
              <a:off x="575049" y="573291"/>
              <a:ext cx="78137" cy="78137"/>
            </a:xfrm>
            <a:prstGeom prst="ellipse">
              <a:avLst/>
            </a:prstGeom>
            <a:solidFill>
              <a:schemeClr val="accent1">
                <a:alpha val="80000"/>
              </a:schemeClr>
            </a:solidFill>
          </p:spPr>
          <p:txBody>
            <a:bodyPr/>
            <a:lstStyle/>
            <a:p/>
          </p:txBody>
        </p:sp>
        <p:sp>
          <p:nvSpPr>
            <p:cNvPr id="22" name="AutoShape 22"/>
            <p:cNvSpPr/>
            <p:nvPr/>
          </p:nvSpPr>
          <p:spPr>
            <a:xfrm>
              <a:off x="689125" y="575007"/>
              <a:ext cx="74704" cy="74704"/>
            </a:xfrm>
            <a:prstGeom prst="ellipse">
              <a:avLst/>
            </a:prstGeom>
            <a:solidFill>
              <a:schemeClr val="accent1">
                <a:alpha val="60000"/>
              </a:schemeClr>
            </a:solidFill>
          </p:spPr>
          <p:txBody>
            <a:bodyPr/>
            <a:lstStyle/>
            <a:p/>
          </p:txBody>
        </p:sp>
        <p:sp>
          <p:nvSpPr>
            <p:cNvPr id="23" name="AutoShape 23"/>
            <p:cNvSpPr/>
            <p:nvPr/>
          </p:nvSpPr>
          <p:spPr>
            <a:xfrm>
              <a:off x="799768" y="583977"/>
              <a:ext cx="69238" cy="69238"/>
            </a:xfrm>
            <a:prstGeom prst="ellipse">
              <a:avLst/>
            </a:prstGeom>
            <a:solidFill>
              <a:schemeClr val="accent1">
                <a:alpha val="40000"/>
              </a:schemeClr>
            </a:solidFill>
          </p:spPr>
          <p:txBody>
            <a:bodyPr/>
            <a:lstStyle/>
            <a:p/>
          </p:txBody>
        </p:sp>
        <p:sp>
          <p:nvSpPr>
            <p:cNvPr id="24" name="AutoShape 24"/>
            <p:cNvSpPr/>
            <p:nvPr/>
          </p:nvSpPr>
          <p:spPr>
            <a:xfrm>
              <a:off x="904945" y="579844"/>
              <a:ext cx="65594" cy="65594"/>
            </a:xfrm>
            <a:prstGeom prst="ellipse">
              <a:avLst/>
            </a:prstGeom>
            <a:solidFill>
              <a:schemeClr val="accent1">
                <a:alpha val="20000"/>
              </a:schemeClr>
            </a:solidFill>
          </p:spPr>
          <p:txBody>
            <a:bodyPr/>
            <a:lstStyle/>
            <a:p/>
          </p:txBody>
        </p:sp>
        <p:sp>
          <p:nvSpPr>
            <p:cNvPr id="25" name="AutoShape 25"/>
            <p:cNvSpPr/>
            <p:nvPr/>
          </p:nvSpPr>
          <p:spPr>
            <a:xfrm>
              <a:off x="454963" y="684489"/>
              <a:ext cx="84147" cy="84147"/>
            </a:xfrm>
            <a:prstGeom prst="ellipse">
              <a:avLst/>
            </a:prstGeom>
            <a:solidFill>
              <a:schemeClr val="accent1">
                <a:alpha val="100000"/>
              </a:schemeClr>
            </a:solidFill>
          </p:spPr>
          <p:txBody>
            <a:bodyPr/>
            <a:lstStyle/>
            <a:p/>
          </p:txBody>
        </p:sp>
        <p:sp>
          <p:nvSpPr>
            <p:cNvPr id="26" name="AutoShape 26"/>
            <p:cNvSpPr/>
            <p:nvPr/>
          </p:nvSpPr>
          <p:spPr>
            <a:xfrm>
              <a:off x="575049" y="691064"/>
              <a:ext cx="78137" cy="78137"/>
            </a:xfrm>
            <a:prstGeom prst="ellipse">
              <a:avLst/>
            </a:prstGeom>
            <a:solidFill>
              <a:schemeClr val="accent1">
                <a:alpha val="80000"/>
              </a:schemeClr>
            </a:solidFill>
          </p:spPr>
          <p:txBody>
            <a:bodyPr/>
            <a:lstStyle/>
            <a:p/>
          </p:txBody>
        </p:sp>
        <p:sp>
          <p:nvSpPr>
            <p:cNvPr id="27" name="AutoShape 27"/>
            <p:cNvSpPr/>
            <p:nvPr/>
          </p:nvSpPr>
          <p:spPr>
            <a:xfrm>
              <a:off x="689125" y="692781"/>
              <a:ext cx="74704" cy="74704"/>
            </a:xfrm>
            <a:prstGeom prst="ellipse">
              <a:avLst/>
            </a:prstGeom>
            <a:solidFill>
              <a:schemeClr val="accent1">
                <a:alpha val="60000"/>
              </a:schemeClr>
            </a:solidFill>
          </p:spPr>
          <p:txBody>
            <a:bodyPr/>
            <a:lstStyle/>
            <a:p/>
          </p:txBody>
        </p:sp>
        <p:sp>
          <p:nvSpPr>
            <p:cNvPr id="28" name="AutoShape 28"/>
            <p:cNvSpPr/>
            <p:nvPr/>
          </p:nvSpPr>
          <p:spPr>
            <a:xfrm>
              <a:off x="799768" y="701751"/>
              <a:ext cx="69238" cy="69238"/>
            </a:xfrm>
            <a:prstGeom prst="ellipse">
              <a:avLst/>
            </a:prstGeom>
            <a:solidFill>
              <a:schemeClr val="accent1">
                <a:alpha val="40000"/>
              </a:schemeClr>
            </a:solidFill>
          </p:spPr>
          <p:txBody>
            <a:bodyPr/>
            <a:lstStyle/>
            <a:p/>
          </p:txBody>
        </p:sp>
        <p:sp>
          <p:nvSpPr>
            <p:cNvPr id="29" name="AutoShape 29"/>
            <p:cNvSpPr/>
            <p:nvPr/>
          </p:nvSpPr>
          <p:spPr>
            <a:xfrm>
              <a:off x="904945" y="697618"/>
              <a:ext cx="65594" cy="65594"/>
            </a:xfrm>
            <a:prstGeom prst="ellipse">
              <a:avLst/>
            </a:prstGeom>
            <a:solidFill>
              <a:schemeClr val="accent1">
                <a:alpha val="20000"/>
              </a:schemeClr>
            </a:solidFill>
          </p:spPr>
          <p:txBody>
            <a:bodyPr/>
            <a:lstStyle/>
            <a:p/>
          </p:txBody>
        </p:sp>
        <p:sp>
          <p:nvSpPr>
            <p:cNvPr id="30" name="TextBox 3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员工职业生涯规划辅导</a:t>
              </a:r>
            </a:p>
          </p:txBody>
        </p:sp>
      </p:grpSp>
    </p:spTree>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4">
            <a:alphaModFix/>
          </a:blip>
          <a:stretch>
            <a:fillRect/>
          </a:stretch>
        </a:blipFill>
      </p:bgPr>
    </p:bg>
    <p:spTree>
      <p:nvGrpSpPr>
        <p:cNvPr id="1" name=""/>
        <p:cNvGrpSpPr/>
        <p:nvPr/>
      </p:nvGrpSpPr>
      <p:grpSpPr>
        <a:xfrm>
          <a:off x="0" y="0"/>
          <a:ext cx="0" cy="0"/>
        </a:xfrm>
      </p:grpSpPr>
      <p:grpSp>
        <p:nvGrpSpPr>
          <p:cNvPr id="2" name="Group 2"/>
          <p:cNvGrpSpPr/>
          <p:nvPr/>
        </p:nvGrpSpPr>
        <p:grpSpPr>
          <a:xfrm>
            <a:off x="932944" y="2408221"/>
            <a:ext cx="10326111" cy="2041558"/>
            <a:chOff x="932944" y="2408221"/>
            <a:chExt cx="10326111" cy="2041558"/>
          </a:xfrm>
        </p:grpSpPr>
        <p:sp>
          <p:nvSpPr>
            <p:cNvPr id="3" name="Freeform 3"/>
            <p:cNvSpPr/>
            <p:nvPr/>
          </p:nvSpPr>
          <p:spPr>
            <a:xfrm>
              <a:off x="932944" y="2408221"/>
              <a:ext cx="1095375" cy="1209675"/>
            </a:xfrm>
            <a:custGeom>
              <a:rect l="l" t="t" r="r" b="b"/>
              <a:pathLst>
                <a:path w="6723" h="5989">
                  <a:moveTo>
                    <a:pt x="2870" y="5989"/>
                  </a:moveTo>
                  <a:lnTo>
                    <a:pt x="47" y="5989"/>
                  </a:lnTo>
                  <a:lnTo>
                    <a:pt x="47" y="3786"/>
                  </a:lnTo>
                  <a:cubicBezTo>
                    <a:pt x="0" y="2041"/>
                    <a:pt x="690" y="778"/>
                    <a:pt x="2112" y="0"/>
                  </a:cubicBezTo>
                  <a:lnTo>
                    <a:pt x="2802" y="755"/>
                  </a:lnTo>
                  <a:cubicBezTo>
                    <a:pt x="1930" y="1398"/>
                    <a:pt x="1469" y="2179"/>
                    <a:pt x="1425" y="3096"/>
                  </a:cubicBezTo>
                  <a:cubicBezTo>
                    <a:pt x="2068" y="3096"/>
                    <a:pt x="2550" y="3096"/>
                    <a:pt x="2870" y="3096"/>
                  </a:cubicBezTo>
                  <a:lnTo>
                    <a:pt x="2870" y="5989"/>
                  </a:lnTo>
                  <a:close/>
                  <a:moveTo>
                    <a:pt x="6723" y="5989"/>
                  </a:moveTo>
                  <a:lnTo>
                    <a:pt x="3833" y="5989"/>
                  </a:lnTo>
                  <a:lnTo>
                    <a:pt x="3833" y="3786"/>
                  </a:lnTo>
                  <a:cubicBezTo>
                    <a:pt x="3786" y="2088"/>
                    <a:pt x="4500" y="825"/>
                    <a:pt x="5968" y="0"/>
                  </a:cubicBezTo>
                  <a:lnTo>
                    <a:pt x="6656" y="755"/>
                  </a:lnTo>
                  <a:cubicBezTo>
                    <a:pt x="5783" y="1398"/>
                    <a:pt x="5302" y="2179"/>
                    <a:pt x="5211" y="3096"/>
                  </a:cubicBezTo>
                  <a:cubicBezTo>
                    <a:pt x="5898" y="3096"/>
                    <a:pt x="6403" y="3096"/>
                    <a:pt x="6723" y="3096"/>
                  </a:cubicBezTo>
                  <a:lnTo>
                    <a:pt x="6723" y="5989"/>
                  </a:lnTo>
                  <a:close/>
                </a:path>
              </a:pathLst>
            </a:custGeom>
            <a:solidFill>
              <a:srgbClr val="FFFFFF">
                <a:alpha val="100000"/>
              </a:srgbClr>
            </a:solidFill>
          </p:spPr>
          <p:txBody>
            <a:bodyPr/>
            <a:lstStyle/>
            <a:p/>
          </p:txBody>
        </p:sp>
        <p:sp>
          <p:nvSpPr>
            <p:cNvPr id="4" name="Freeform 4"/>
            <p:cNvSpPr/>
            <p:nvPr/>
          </p:nvSpPr>
          <p:spPr>
            <a:xfrm rot="10800000">
              <a:off x="10155017" y="3238364"/>
              <a:ext cx="1104038" cy="1211415"/>
            </a:xfrm>
            <a:custGeom>
              <a:rect l="l" t="t" r="r" b="b"/>
              <a:pathLst>
                <a:path w="6723" h="5989">
                  <a:moveTo>
                    <a:pt x="2870" y="5989"/>
                  </a:moveTo>
                  <a:lnTo>
                    <a:pt x="47" y="5989"/>
                  </a:lnTo>
                  <a:lnTo>
                    <a:pt x="47" y="3786"/>
                  </a:lnTo>
                  <a:cubicBezTo>
                    <a:pt x="0" y="2041"/>
                    <a:pt x="690" y="778"/>
                    <a:pt x="2112" y="0"/>
                  </a:cubicBezTo>
                  <a:lnTo>
                    <a:pt x="2802" y="755"/>
                  </a:lnTo>
                  <a:cubicBezTo>
                    <a:pt x="1930" y="1398"/>
                    <a:pt x="1469" y="2179"/>
                    <a:pt x="1425" y="3096"/>
                  </a:cubicBezTo>
                  <a:cubicBezTo>
                    <a:pt x="2068" y="3096"/>
                    <a:pt x="2550" y="3096"/>
                    <a:pt x="2870" y="3096"/>
                  </a:cubicBezTo>
                  <a:lnTo>
                    <a:pt x="2870" y="5989"/>
                  </a:lnTo>
                  <a:close/>
                  <a:moveTo>
                    <a:pt x="6723" y="5989"/>
                  </a:moveTo>
                  <a:lnTo>
                    <a:pt x="3833" y="5989"/>
                  </a:lnTo>
                  <a:lnTo>
                    <a:pt x="3833" y="3786"/>
                  </a:lnTo>
                  <a:cubicBezTo>
                    <a:pt x="3786" y="2088"/>
                    <a:pt x="4500" y="825"/>
                    <a:pt x="5968" y="0"/>
                  </a:cubicBezTo>
                  <a:lnTo>
                    <a:pt x="6656" y="755"/>
                  </a:lnTo>
                  <a:cubicBezTo>
                    <a:pt x="5783" y="1398"/>
                    <a:pt x="5302" y="2179"/>
                    <a:pt x="5211" y="3096"/>
                  </a:cubicBezTo>
                  <a:cubicBezTo>
                    <a:pt x="5898" y="3096"/>
                    <a:pt x="6403" y="3096"/>
                    <a:pt x="6723" y="3096"/>
                  </a:cubicBezTo>
                  <a:lnTo>
                    <a:pt x="6723" y="5989"/>
                  </a:lnTo>
                  <a:close/>
                </a:path>
              </a:pathLst>
            </a:custGeom>
            <a:solidFill>
              <a:srgbClr val="FFFFFF">
                <a:alpha val="100000"/>
              </a:srgbClr>
            </a:solidFill>
          </p:spPr>
          <p:txBody>
            <a:bodyPr/>
            <a:lstStyle/>
            <a:p/>
          </p:txBody>
        </p:sp>
      </p:grpSp>
      <p:sp>
        <p:nvSpPr>
          <p:cNvPr id="5" name="TextBox 5"/>
          <p:cNvSpPr txBox="1"/>
          <p:nvPr/>
        </p:nvSpPr>
        <p:spPr>
          <a:xfrm>
            <a:off x="3161173" y="3040381"/>
            <a:ext cx="5869664" cy="777240"/>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b="1">
                <a:solidFill>
                  <a:srgbClr val="FFFFFF">
                    <a:alpha val="100000"/>
                  </a:srgbClr>
                </a:solidFill>
                <a:latin typeface="Microsoft Yahei"/>
                <a:ea typeface="Microsoft Yahei"/>
                <a:cs typeface="Microsoft Yahei"/>
              </a:rPr>
              <a:t>谢谢观看</a:t>
            </a:r>
          </a:p>
        </p:txBody>
      </p:sp>
      <p:pic>
        <p:nvPicPr>
          <p:cNvPr id="6" name="Picture 6"/>
          <p:cNvPicPr>
            <a:picLocks noChangeAspect="1"/>
          </p:cNvPicPr>
          <p:nvPr/>
        </p:nvPicPr>
        <p:blipFill>
          <a:blip r:embed="rId2"/>
          <a:stretch>
            <a:fillRect/>
          </a:stretch>
        </p:blipFill>
        <p:spPr>
          <a:xfrm>
            <a:off x="5" y="2"/>
            <a:ext cx="12191993" cy="1584959"/>
          </a:xfrm>
          <a:prstGeom prst="rect">
            <a:avLst/>
          </a:prstGeom>
        </p:spPr>
      </p:pic>
      <p:pic>
        <p:nvPicPr>
          <p:cNvPr id="7" name="Picture 7"/>
          <p:cNvPicPr>
            <a:picLocks noChangeAspect="1"/>
          </p:cNvPicPr>
          <p:nvPr/>
        </p:nvPicPr>
        <p:blipFill>
          <a:blip r:embed="rId3"/>
          <a:stretch>
            <a:fillRect/>
          </a:stretch>
        </p:blipFill>
        <p:spPr>
          <a:xfrm>
            <a:off x="0" y="5833872"/>
            <a:ext cx="12192000" cy="1024128"/>
          </a:xfrm>
          <a:prstGeom prst="rect">
            <a:avLst/>
          </a:prstGeom>
        </p:spPr>
      </p:pic>
    </p:spTree>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alphaModFix/>
          </a:blip>
          <a:srcRect l="15375" r="15375"/>
          <a:stretch>
            <a:fillRect/>
          </a:stretch>
        </p:blipFill>
        <p:spPr>
          <a:xfrm>
            <a:off x="939482" y="1415327"/>
            <a:ext cx="4843295" cy="4843295"/>
          </a:xfrm>
          <a:prstGeom prst="roundRect">
            <a:avLst/>
          </a:prstGeom>
        </p:spPr>
      </p:pic>
      <p:sp>
        <p:nvSpPr>
          <p:cNvPr id="3" name="TextBox 3"/>
          <p:cNvSpPr txBox="1"/>
          <p:nvPr/>
        </p:nvSpPr>
        <p:spPr>
          <a:xfrm>
            <a:off x="6261748" y="2005888"/>
            <a:ext cx="4762500" cy="1838325"/>
          </a:xfrm>
          <a:prstGeom prst="rect">
            <a:avLst/>
          </a:prstGeom>
        </p:spPr>
        <p:txBody>
          <a:bodyPr vert="horz" wrap="square" lIns="123825" tIns="123825" rIns="57150" bIns="123825" rtlCol="0" anchor="t" anchorCtr="0">
            <a:spAutoFit/>
          </a:bodyPr>
          <a:lstStyle/>
          <a:p>
            <a:pPr>
              <a:lnSpc>
                <a:spcPct val="186000"/>
              </a:lnSpc>
            </a:pPr>
            <a:r>
              <a:rPr lang="en-US" sz="1350">
                <a:solidFill>
                  <a:schemeClr val="dk1">
                    <a:alpha val="100000"/>
                  </a:schemeClr>
                </a:solidFill>
                <a:latin typeface="Microsoft Yahei"/>
                <a:ea typeface="Microsoft Yahei"/>
                <a:cs typeface="Microsoft Yahei"/>
              </a:rPr>
              <a:t>东京迪士尼乐园是由美国迪士尼公司和日本梓设计公司合作建造的，于1982年正式开放。作为亚洲第一座迪士尼乐园，它以其独特的魅力和不断创新的经营理念吸引了无数游客。</a:t>
            </a:r>
          </a:p>
        </p:txBody>
      </p:sp>
      <p:sp>
        <p:nvSpPr>
          <p:cNvPr id="4" name="TextBox 4"/>
          <p:cNvSpPr txBox="1"/>
          <p:nvPr/>
        </p:nvSpPr>
        <p:spPr>
          <a:xfrm>
            <a:off x="6261748" y="1352723"/>
            <a:ext cx="4638675" cy="838200"/>
          </a:xfrm>
          <a:prstGeom prst="rect">
            <a:avLst/>
          </a:prstGeom>
        </p:spPr>
        <p:txBody>
          <a:bodyPr vert="horz" wrap="square" lIns="123825" tIns="123825" rIns="57150" bIns="123825" rtlCol="0" anchor="t" anchorCtr="0">
            <a:spAutoFit/>
          </a:bodyPr>
          <a:lstStyle/>
          <a:p>
            <a:pPr>
              <a:lnSpc>
                <a:spcPct val="186000"/>
              </a:lnSpc>
            </a:pPr>
            <a:r>
              <a:rPr lang="en-US" sz="2014" b="1">
                <a:solidFill>
                  <a:schemeClr val="accent1">
                    <a:alpha val="100000"/>
                  </a:schemeClr>
                </a:solidFill>
                <a:latin typeface="Microsoft Yahei"/>
                <a:ea typeface="Microsoft Yahei"/>
                <a:cs typeface="Microsoft Yahei"/>
              </a:rPr>
              <a:t>创立与发展</a:t>
            </a:r>
          </a:p>
        </p:txBody>
      </p:sp>
      <p:sp>
        <p:nvSpPr>
          <p:cNvPr id="5" name="TextBox 5"/>
          <p:cNvSpPr txBox="1"/>
          <p:nvPr/>
        </p:nvSpPr>
        <p:spPr>
          <a:xfrm>
            <a:off x="6261748" y="4499375"/>
            <a:ext cx="4762500" cy="1838325"/>
          </a:xfrm>
          <a:prstGeom prst="rect">
            <a:avLst/>
          </a:prstGeom>
        </p:spPr>
        <p:txBody>
          <a:bodyPr vert="horz" wrap="square" lIns="123825" tIns="123825" rIns="57150" bIns="123825" rtlCol="0" anchor="t" anchorCtr="0">
            <a:spAutoFit/>
          </a:bodyPr>
          <a:lstStyle/>
          <a:p>
            <a:pPr>
              <a:lnSpc>
                <a:spcPct val="186000"/>
              </a:lnSpc>
            </a:pPr>
            <a:r>
              <a:rPr lang="en-US" sz="1350">
                <a:solidFill>
                  <a:schemeClr val="dk1">
                    <a:alpha val="100000"/>
                  </a:schemeClr>
                </a:solidFill>
                <a:latin typeface="Microsoft Yahei"/>
                <a:ea typeface="Microsoft Yahei"/>
                <a:cs typeface="Microsoft Yahei"/>
              </a:rPr>
              <a:t>东京迪士尼乐园从开园之初就注重不断添增新的游乐场所、器具和服务方式，以吸引游客并让来过的游客有再次来访的冲动。这种经营策略使得东京迪士尼乐园在多年来一直保持着高人气和高收益。</a:t>
            </a:r>
          </a:p>
        </p:txBody>
      </p:sp>
      <p:sp>
        <p:nvSpPr>
          <p:cNvPr id="6" name="TextBox 6"/>
          <p:cNvSpPr txBox="1"/>
          <p:nvPr/>
        </p:nvSpPr>
        <p:spPr>
          <a:xfrm>
            <a:off x="6261748" y="3870593"/>
            <a:ext cx="5124450" cy="838200"/>
          </a:xfrm>
          <a:prstGeom prst="rect">
            <a:avLst/>
          </a:prstGeom>
        </p:spPr>
        <p:txBody>
          <a:bodyPr vert="horz" wrap="square" lIns="123825" tIns="123825" rIns="57150" bIns="123825" rtlCol="0" anchor="t" anchorCtr="0">
            <a:spAutoFit/>
          </a:bodyPr>
          <a:lstStyle/>
          <a:p>
            <a:pPr>
              <a:lnSpc>
                <a:spcPct val="186000"/>
              </a:lnSpc>
            </a:pPr>
            <a:r>
              <a:rPr lang="en-US" sz="2014" b="1">
                <a:solidFill>
                  <a:schemeClr val="accent1">
                    <a:alpha val="100000"/>
                  </a:schemeClr>
                </a:solidFill>
                <a:latin typeface="Microsoft Yahei"/>
                <a:ea typeface="Microsoft Yahei"/>
                <a:cs typeface="Microsoft Yahei"/>
              </a:rPr>
              <a:t>经营策略</a:t>
            </a:r>
          </a:p>
        </p:txBody>
      </p:sp>
      <p:grpSp>
        <p:nvGrpSpPr>
          <p:cNvPr id="7" name="Group 7"/>
          <p:cNvGrpSpPr/>
          <p:nvPr/>
        </p:nvGrpSpPr>
        <p:grpSpPr>
          <a:xfrm>
            <a:off x="454963" y="93878"/>
            <a:ext cx="10641129" cy="914400"/>
            <a:chOff x="454963" y="93878"/>
            <a:chExt cx="10641129" cy="914400"/>
          </a:xfrm>
        </p:grpSpPr>
        <p:sp>
          <p:nvSpPr>
            <p:cNvPr id="8" name="AutoShape 8"/>
            <p:cNvSpPr/>
            <p:nvPr/>
          </p:nvSpPr>
          <p:spPr>
            <a:xfrm>
              <a:off x="454963" y="331168"/>
              <a:ext cx="84147" cy="84147"/>
            </a:xfrm>
            <a:prstGeom prst="ellipse">
              <a:avLst/>
            </a:prstGeom>
            <a:solidFill>
              <a:schemeClr val="accent1">
                <a:alpha val="100000"/>
              </a:schemeClr>
            </a:solidFill>
          </p:spPr>
          <p:txBody>
            <a:bodyPr/>
            <a:lstStyle/>
            <a:p/>
          </p:txBody>
        </p:sp>
        <p:sp>
          <p:nvSpPr>
            <p:cNvPr id="9" name="AutoShape 9"/>
            <p:cNvSpPr/>
            <p:nvPr/>
          </p:nvSpPr>
          <p:spPr>
            <a:xfrm>
              <a:off x="575049" y="337743"/>
              <a:ext cx="78137" cy="78137"/>
            </a:xfrm>
            <a:prstGeom prst="ellipse">
              <a:avLst/>
            </a:prstGeom>
            <a:solidFill>
              <a:schemeClr val="accent1">
                <a:alpha val="80000"/>
              </a:schemeClr>
            </a:solidFill>
          </p:spPr>
          <p:txBody>
            <a:bodyPr/>
            <a:lstStyle/>
            <a:p/>
          </p:txBody>
        </p:sp>
        <p:sp>
          <p:nvSpPr>
            <p:cNvPr id="10" name="AutoShape 10"/>
            <p:cNvSpPr/>
            <p:nvPr/>
          </p:nvSpPr>
          <p:spPr>
            <a:xfrm>
              <a:off x="689125" y="339460"/>
              <a:ext cx="74704" cy="74704"/>
            </a:xfrm>
            <a:prstGeom prst="ellipse">
              <a:avLst/>
            </a:prstGeom>
            <a:solidFill>
              <a:schemeClr val="accent1">
                <a:alpha val="60000"/>
              </a:schemeClr>
            </a:solidFill>
          </p:spPr>
          <p:txBody>
            <a:bodyPr/>
            <a:lstStyle/>
            <a:p/>
          </p:txBody>
        </p:sp>
        <p:sp>
          <p:nvSpPr>
            <p:cNvPr id="11" name="AutoShape 11"/>
            <p:cNvSpPr/>
            <p:nvPr/>
          </p:nvSpPr>
          <p:spPr>
            <a:xfrm>
              <a:off x="799768" y="348430"/>
              <a:ext cx="69238" cy="69238"/>
            </a:xfrm>
            <a:prstGeom prst="ellipse">
              <a:avLst/>
            </a:prstGeom>
            <a:solidFill>
              <a:schemeClr val="accent1">
                <a:alpha val="40000"/>
              </a:schemeClr>
            </a:solidFill>
          </p:spPr>
          <p:txBody>
            <a:bodyPr/>
            <a:lstStyle/>
            <a:p/>
          </p:txBody>
        </p:sp>
        <p:sp>
          <p:nvSpPr>
            <p:cNvPr id="12" name="AutoShape 12"/>
            <p:cNvSpPr/>
            <p:nvPr/>
          </p:nvSpPr>
          <p:spPr>
            <a:xfrm>
              <a:off x="904945" y="344297"/>
              <a:ext cx="65594" cy="65594"/>
            </a:xfrm>
            <a:prstGeom prst="ellipse">
              <a:avLst/>
            </a:prstGeom>
            <a:solidFill>
              <a:schemeClr val="accent1">
                <a:alpha val="20000"/>
              </a:schemeClr>
            </a:solidFill>
          </p:spPr>
          <p:txBody>
            <a:bodyPr/>
            <a:lstStyle/>
            <a:p/>
          </p:txBody>
        </p:sp>
        <p:sp>
          <p:nvSpPr>
            <p:cNvPr id="13" name="AutoShape 13"/>
            <p:cNvSpPr/>
            <p:nvPr/>
          </p:nvSpPr>
          <p:spPr>
            <a:xfrm>
              <a:off x="454963" y="448942"/>
              <a:ext cx="84147" cy="84147"/>
            </a:xfrm>
            <a:prstGeom prst="ellipse">
              <a:avLst/>
            </a:prstGeom>
            <a:solidFill>
              <a:schemeClr val="accent1">
                <a:alpha val="100000"/>
              </a:schemeClr>
            </a:solidFill>
          </p:spPr>
          <p:txBody>
            <a:bodyPr/>
            <a:lstStyle/>
            <a:p/>
          </p:txBody>
        </p:sp>
        <p:sp>
          <p:nvSpPr>
            <p:cNvPr id="14" name="AutoShape 14"/>
            <p:cNvSpPr/>
            <p:nvPr/>
          </p:nvSpPr>
          <p:spPr>
            <a:xfrm>
              <a:off x="575049" y="455517"/>
              <a:ext cx="78137" cy="78137"/>
            </a:xfrm>
            <a:prstGeom prst="ellipse">
              <a:avLst/>
            </a:prstGeom>
            <a:solidFill>
              <a:schemeClr val="accent1">
                <a:alpha val="80000"/>
              </a:schemeClr>
            </a:solidFill>
          </p:spPr>
          <p:txBody>
            <a:bodyPr/>
            <a:lstStyle/>
            <a:p/>
          </p:txBody>
        </p:sp>
        <p:sp>
          <p:nvSpPr>
            <p:cNvPr id="15" name="AutoShape 15"/>
            <p:cNvSpPr/>
            <p:nvPr/>
          </p:nvSpPr>
          <p:spPr>
            <a:xfrm>
              <a:off x="689125" y="457233"/>
              <a:ext cx="74704" cy="74704"/>
            </a:xfrm>
            <a:prstGeom prst="ellipse">
              <a:avLst/>
            </a:prstGeom>
            <a:solidFill>
              <a:schemeClr val="accent1">
                <a:alpha val="60000"/>
              </a:schemeClr>
            </a:solidFill>
          </p:spPr>
          <p:txBody>
            <a:bodyPr/>
            <a:lstStyle/>
            <a:p/>
          </p:txBody>
        </p:sp>
        <p:sp>
          <p:nvSpPr>
            <p:cNvPr id="16" name="AutoShape 16"/>
            <p:cNvSpPr/>
            <p:nvPr/>
          </p:nvSpPr>
          <p:spPr>
            <a:xfrm>
              <a:off x="799768" y="466203"/>
              <a:ext cx="69238" cy="69238"/>
            </a:xfrm>
            <a:prstGeom prst="ellipse">
              <a:avLst/>
            </a:prstGeom>
            <a:solidFill>
              <a:schemeClr val="accent1">
                <a:alpha val="40000"/>
              </a:schemeClr>
            </a:solidFill>
          </p:spPr>
          <p:txBody>
            <a:bodyPr/>
            <a:lstStyle/>
            <a:p/>
          </p:txBody>
        </p:sp>
        <p:sp>
          <p:nvSpPr>
            <p:cNvPr id="17" name="AutoShape 17"/>
            <p:cNvSpPr/>
            <p:nvPr/>
          </p:nvSpPr>
          <p:spPr>
            <a:xfrm>
              <a:off x="904945" y="462070"/>
              <a:ext cx="65594" cy="65594"/>
            </a:xfrm>
            <a:prstGeom prst="ellipse">
              <a:avLst/>
            </a:prstGeom>
            <a:solidFill>
              <a:schemeClr val="accent1">
                <a:alpha val="20000"/>
              </a:schemeClr>
            </a:solidFill>
          </p:spPr>
          <p:txBody>
            <a:bodyPr/>
            <a:lstStyle/>
            <a:p/>
          </p:txBody>
        </p:sp>
        <p:sp>
          <p:nvSpPr>
            <p:cNvPr id="18" name="AutoShape 18"/>
            <p:cNvSpPr/>
            <p:nvPr/>
          </p:nvSpPr>
          <p:spPr>
            <a:xfrm>
              <a:off x="454963" y="566715"/>
              <a:ext cx="84147" cy="84147"/>
            </a:xfrm>
            <a:prstGeom prst="ellipse">
              <a:avLst/>
            </a:prstGeom>
            <a:solidFill>
              <a:schemeClr val="accent1">
                <a:alpha val="100000"/>
              </a:schemeClr>
            </a:solidFill>
          </p:spPr>
          <p:txBody>
            <a:bodyPr/>
            <a:lstStyle/>
            <a:p/>
          </p:txBody>
        </p:sp>
        <p:sp>
          <p:nvSpPr>
            <p:cNvPr id="19" name="AutoShape 19"/>
            <p:cNvSpPr/>
            <p:nvPr/>
          </p:nvSpPr>
          <p:spPr>
            <a:xfrm>
              <a:off x="575049" y="573291"/>
              <a:ext cx="78137" cy="78137"/>
            </a:xfrm>
            <a:prstGeom prst="ellipse">
              <a:avLst/>
            </a:prstGeom>
            <a:solidFill>
              <a:schemeClr val="accent1">
                <a:alpha val="80000"/>
              </a:schemeClr>
            </a:solidFill>
          </p:spPr>
          <p:txBody>
            <a:bodyPr/>
            <a:lstStyle/>
            <a:p/>
          </p:txBody>
        </p:sp>
        <p:sp>
          <p:nvSpPr>
            <p:cNvPr id="20" name="AutoShape 20"/>
            <p:cNvSpPr/>
            <p:nvPr/>
          </p:nvSpPr>
          <p:spPr>
            <a:xfrm>
              <a:off x="689125" y="575007"/>
              <a:ext cx="74704" cy="74704"/>
            </a:xfrm>
            <a:prstGeom prst="ellipse">
              <a:avLst/>
            </a:prstGeom>
            <a:solidFill>
              <a:schemeClr val="accent1">
                <a:alpha val="60000"/>
              </a:schemeClr>
            </a:solidFill>
          </p:spPr>
          <p:txBody>
            <a:bodyPr/>
            <a:lstStyle/>
            <a:p/>
          </p:txBody>
        </p:sp>
        <p:sp>
          <p:nvSpPr>
            <p:cNvPr id="21" name="AutoShape 21"/>
            <p:cNvSpPr/>
            <p:nvPr/>
          </p:nvSpPr>
          <p:spPr>
            <a:xfrm>
              <a:off x="799768" y="583977"/>
              <a:ext cx="69238" cy="69238"/>
            </a:xfrm>
            <a:prstGeom prst="ellipse">
              <a:avLst/>
            </a:prstGeom>
            <a:solidFill>
              <a:schemeClr val="accent1">
                <a:alpha val="40000"/>
              </a:schemeClr>
            </a:solidFill>
          </p:spPr>
          <p:txBody>
            <a:bodyPr/>
            <a:lstStyle/>
            <a:p/>
          </p:txBody>
        </p:sp>
        <p:sp>
          <p:nvSpPr>
            <p:cNvPr id="22" name="AutoShape 22"/>
            <p:cNvSpPr/>
            <p:nvPr/>
          </p:nvSpPr>
          <p:spPr>
            <a:xfrm>
              <a:off x="904945" y="579844"/>
              <a:ext cx="65594" cy="65594"/>
            </a:xfrm>
            <a:prstGeom prst="ellipse">
              <a:avLst/>
            </a:prstGeom>
            <a:solidFill>
              <a:schemeClr val="accent1">
                <a:alpha val="20000"/>
              </a:schemeClr>
            </a:solidFill>
          </p:spPr>
          <p:txBody>
            <a:bodyPr/>
            <a:lstStyle/>
            <a:p/>
          </p:txBody>
        </p:sp>
        <p:sp>
          <p:nvSpPr>
            <p:cNvPr id="23" name="AutoShape 23"/>
            <p:cNvSpPr/>
            <p:nvPr/>
          </p:nvSpPr>
          <p:spPr>
            <a:xfrm>
              <a:off x="454963" y="684489"/>
              <a:ext cx="84147" cy="84147"/>
            </a:xfrm>
            <a:prstGeom prst="ellipse">
              <a:avLst/>
            </a:prstGeom>
            <a:solidFill>
              <a:schemeClr val="accent1">
                <a:alpha val="100000"/>
              </a:schemeClr>
            </a:solidFill>
          </p:spPr>
          <p:txBody>
            <a:bodyPr/>
            <a:lstStyle/>
            <a:p/>
          </p:txBody>
        </p:sp>
        <p:sp>
          <p:nvSpPr>
            <p:cNvPr id="24" name="AutoShape 24"/>
            <p:cNvSpPr/>
            <p:nvPr/>
          </p:nvSpPr>
          <p:spPr>
            <a:xfrm>
              <a:off x="575049" y="691064"/>
              <a:ext cx="78137" cy="78137"/>
            </a:xfrm>
            <a:prstGeom prst="ellipse">
              <a:avLst/>
            </a:prstGeom>
            <a:solidFill>
              <a:schemeClr val="accent1">
                <a:alpha val="80000"/>
              </a:schemeClr>
            </a:solidFill>
          </p:spPr>
          <p:txBody>
            <a:bodyPr/>
            <a:lstStyle/>
            <a:p/>
          </p:txBody>
        </p:sp>
        <p:sp>
          <p:nvSpPr>
            <p:cNvPr id="25" name="AutoShape 25"/>
            <p:cNvSpPr/>
            <p:nvPr/>
          </p:nvSpPr>
          <p:spPr>
            <a:xfrm>
              <a:off x="689125" y="692781"/>
              <a:ext cx="74704" cy="74704"/>
            </a:xfrm>
            <a:prstGeom prst="ellipse">
              <a:avLst/>
            </a:prstGeom>
            <a:solidFill>
              <a:schemeClr val="accent1">
                <a:alpha val="60000"/>
              </a:schemeClr>
            </a:solidFill>
          </p:spPr>
          <p:txBody>
            <a:bodyPr/>
            <a:lstStyle/>
            <a:p/>
          </p:txBody>
        </p:sp>
        <p:sp>
          <p:nvSpPr>
            <p:cNvPr id="26" name="AutoShape 26"/>
            <p:cNvSpPr/>
            <p:nvPr/>
          </p:nvSpPr>
          <p:spPr>
            <a:xfrm>
              <a:off x="799768" y="701751"/>
              <a:ext cx="69238" cy="69238"/>
            </a:xfrm>
            <a:prstGeom prst="ellipse">
              <a:avLst/>
            </a:prstGeom>
            <a:solidFill>
              <a:schemeClr val="accent1">
                <a:alpha val="40000"/>
              </a:schemeClr>
            </a:solidFill>
          </p:spPr>
          <p:txBody>
            <a:bodyPr/>
            <a:lstStyle/>
            <a:p/>
          </p:txBody>
        </p:sp>
        <p:sp>
          <p:nvSpPr>
            <p:cNvPr id="27" name="AutoShape 27"/>
            <p:cNvSpPr/>
            <p:nvPr/>
          </p:nvSpPr>
          <p:spPr>
            <a:xfrm>
              <a:off x="904945" y="697618"/>
              <a:ext cx="65594" cy="65594"/>
            </a:xfrm>
            <a:prstGeom prst="ellipse">
              <a:avLst/>
            </a:prstGeom>
            <a:solidFill>
              <a:schemeClr val="accent1">
                <a:alpha val="20000"/>
              </a:schemeClr>
            </a:solidFill>
          </p:spPr>
          <p:txBody>
            <a:bodyPr/>
            <a:lstStyle/>
            <a:p/>
          </p:txBody>
        </p:sp>
        <p:sp>
          <p:nvSpPr>
            <p:cNvPr id="28" name="TextBox 28"/>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乐园背景与历史</a:t>
              </a:r>
            </a:p>
          </p:txBody>
        </p:sp>
      </p:grpSp>
    </p:spTree>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sp>
        <p:nvSpPr>
          <p:cNvPr id="2" name="AutoShape 2"/>
          <p:cNvSpPr/>
          <p:nvPr/>
        </p:nvSpPr>
        <p:spPr>
          <a:xfrm>
            <a:off x="-3574882" y="1165346"/>
            <a:ext cx="5016408" cy="5733525"/>
          </a:xfrm>
          <a:prstGeom prst="parallelogram">
            <a:avLst/>
          </a:prstGeom>
          <a:solidFill>
            <a:schemeClr val="accent2">
              <a:alpha val="100000"/>
            </a:schemeClr>
          </a:solidFill>
        </p:spPr>
        <p:txBody>
          <a:bodyPr/>
          <a:lstStyle/>
          <a:p/>
        </p:txBody>
      </p:sp>
      <p:pic>
        <p:nvPicPr>
          <p:cNvPr id="3" name="Picture 3"/>
          <p:cNvPicPr>
            <a:picLocks noChangeAspect="1"/>
          </p:cNvPicPr>
          <p:nvPr/>
        </p:nvPicPr>
        <p:blipFill>
          <a:blip r:embed="rId2">
            <a:alphaModFix amt="70000"/>
          </a:blip>
          <a:srcRect t="5556" b="5556"/>
          <a:stretch>
            <a:fillRect/>
          </a:stretch>
        </p:blipFill>
        <p:spPr>
          <a:xfrm>
            <a:off x="161995" y="1165346"/>
            <a:ext cx="4300144" cy="5733525"/>
          </a:xfrm>
          <a:prstGeom prst="parallelogram">
            <a:avLst/>
          </a:prstGeom>
        </p:spPr>
      </p:pic>
      <p:sp>
        <p:nvSpPr>
          <p:cNvPr id="4" name="TextBox 4"/>
          <p:cNvSpPr txBox="1"/>
          <p:nvPr/>
        </p:nvSpPr>
        <p:spPr>
          <a:xfrm>
            <a:off x="5272221" y="1165346"/>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alpha val="100000"/>
                  </a:schemeClr>
                </a:solidFill>
                <a:latin typeface="Microsoft Yahei"/>
                <a:ea typeface="Microsoft Yahei"/>
                <a:cs typeface="Microsoft Yahei"/>
              </a:rPr>
              <a:t>园区分布</a:t>
            </a:r>
          </a:p>
        </p:txBody>
      </p:sp>
      <p:sp>
        <p:nvSpPr>
          <p:cNvPr id="5" name="AutoShape 5"/>
          <p:cNvSpPr/>
          <p:nvPr/>
        </p:nvSpPr>
        <p:spPr>
          <a:xfrm>
            <a:off x="3908867" y="1360418"/>
            <a:ext cx="701468" cy="550104"/>
          </a:xfrm>
          <a:prstGeom prst="rect">
            <a:avLst/>
          </a:prstGeom>
          <a:solidFill>
            <a:schemeClr val="accent2">
              <a:alpha val="100000"/>
            </a:schemeClr>
          </a:solidFill>
        </p:spPr>
        <p:txBody>
          <a:bodyPr/>
          <a:lstStyle/>
          <a:p/>
        </p:txBody>
      </p:sp>
      <p:sp>
        <p:nvSpPr>
          <p:cNvPr id="6" name="AutoShape 6"/>
          <p:cNvSpPr/>
          <p:nvPr/>
        </p:nvSpPr>
        <p:spPr>
          <a:xfrm>
            <a:off x="4351619" y="1360418"/>
            <a:ext cx="550104" cy="550104"/>
          </a:xfrm>
          <a:prstGeom prst="ellipse">
            <a:avLst/>
          </a:prstGeom>
          <a:solidFill>
            <a:schemeClr val="accent2">
              <a:alpha val="100000"/>
            </a:schemeClr>
          </a:solidFill>
        </p:spPr>
        <p:txBody>
          <a:bodyPr/>
          <a:lstStyle/>
          <a:p/>
        </p:txBody>
      </p:sp>
      <p:sp>
        <p:nvSpPr>
          <p:cNvPr id="7" name="AutoShape 7"/>
          <p:cNvSpPr/>
          <p:nvPr/>
        </p:nvSpPr>
        <p:spPr>
          <a:xfrm>
            <a:off x="3633815" y="1360418"/>
            <a:ext cx="550104" cy="550104"/>
          </a:xfrm>
          <a:prstGeom prst="ellipse">
            <a:avLst/>
          </a:prstGeom>
          <a:solidFill>
            <a:schemeClr val="accent2">
              <a:alpha val="100000"/>
            </a:schemeClr>
          </a:solidFill>
        </p:spPr>
        <p:txBody>
          <a:bodyPr/>
          <a:lstStyle/>
          <a:p/>
        </p:txBody>
      </p:sp>
      <p:sp>
        <p:nvSpPr>
          <p:cNvPr id="8" name="TextBox 8"/>
          <p:cNvSpPr txBox="1"/>
          <p:nvPr/>
        </p:nvSpPr>
        <p:spPr>
          <a:xfrm>
            <a:off x="3810637" y="1233134"/>
            <a:ext cx="799698"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alpha val="100000"/>
                  </a:srgbClr>
                </a:solidFill>
                <a:latin typeface="Microsoft Yahei"/>
                <a:ea typeface="Microsoft Yahei"/>
                <a:cs typeface="Microsoft Yahei"/>
              </a:rPr>
              <a:t>01</a:t>
            </a:r>
          </a:p>
        </p:txBody>
      </p:sp>
      <p:sp>
        <p:nvSpPr>
          <p:cNvPr id="9" name="TextBox 9"/>
          <p:cNvSpPr txBox="1"/>
          <p:nvPr/>
        </p:nvSpPr>
        <p:spPr>
          <a:xfrm>
            <a:off x="5272221" y="1692114"/>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东京迪士尼乐园主要分为世界市集、探险乐园、西部乐园、动物天地、梦幻乐园、卡通城及明日乐园等七个主题园区。每个园区都有其独特的主题和风格，为游客提供了多样化的娱乐体验。</a:t>
            </a:r>
          </a:p>
        </p:txBody>
      </p:sp>
      <p:sp>
        <p:nvSpPr>
          <p:cNvPr id="10" name="TextBox 10"/>
          <p:cNvSpPr txBox="1"/>
          <p:nvPr/>
        </p:nvSpPr>
        <p:spPr>
          <a:xfrm>
            <a:off x="4832636" y="2904135"/>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alpha val="100000"/>
                  </a:schemeClr>
                </a:solidFill>
                <a:latin typeface="Microsoft Yahei"/>
                <a:ea typeface="Microsoft Yahei"/>
                <a:cs typeface="Microsoft Yahei"/>
              </a:rPr>
              <a:t>游乐设施</a:t>
            </a:r>
          </a:p>
        </p:txBody>
      </p:sp>
      <p:sp>
        <p:nvSpPr>
          <p:cNvPr id="11" name="AutoShape 11"/>
          <p:cNvSpPr/>
          <p:nvPr/>
        </p:nvSpPr>
        <p:spPr>
          <a:xfrm>
            <a:off x="3469283" y="3099207"/>
            <a:ext cx="701468" cy="550104"/>
          </a:xfrm>
          <a:prstGeom prst="rect">
            <a:avLst/>
          </a:prstGeom>
          <a:solidFill>
            <a:schemeClr val="accent2">
              <a:alpha val="100000"/>
            </a:schemeClr>
          </a:solidFill>
        </p:spPr>
        <p:txBody>
          <a:bodyPr/>
          <a:lstStyle/>
          <a:p/>
        </p:txBody>
      </p:sp>
      <p:sp>
        <p:nvSpPr>
          <p:cNvPr id="12" name="AutoShape 12"/>
          <p:cNvSpPr/>
          <p:nvPr/>
        </p:nvSpPr>
        <p:spPr>
          <a:xfrm>
            <a:off x="3912035" y="3099207"/>
            <a:ext cx="550104" cy="550104"/>
          </a:xfrm>
          <a:prstGeom prst="ellipse">
            <a:avLst/>
          </a:prstGeom>
          <a:solidFill>
            <a:schemeClr val="accent2">
              <a:alpha val="100000"/>
            </a:schemeClr>
          </a:solidFill>
        </p:spPr>
        <p:txBody>
          <a:bodyPr/>
          <a:lstStyle/>
          <a:p/>
        </p:txBody>
      </p:sp>
      <p:sp>
        <p:nvSpPr>
          <p:cNvPr id="13" name="AutoShape 13"/>
          <p:cNvSpPr/>
          <p:nvPr/>
        </p:nvSpPr>
        <p:spPr>
          <a:xfrm>
            <a:off x="3194231" y="3099207"/>
            <a:ext cx="550104" cy="550104"/>
          </a:xfrm>
          <a:prstGeom prst="ellipse">
            <a:avLst/>
          </a:prstGeom>
          <a:solidFill>
            <a:schemeClr val="accent2">
              <a:alpha val="100000"/>
            </a:schemeClr>
          </a:solidFill>
        </p:spPr>
        <p:txBody>
          <a:bodyPr/>
          <a:lstStyle/>
          <a:p/>
        </p:txBody>
      </p:sp>
      <p:sp>
        <p:nvSpPr>
          <p:cNvPr id="14" name="TextBox 14"/>
          <p:cNvSpPr txBox="1"/>
          <p:nvPr/>
        </p:nvSpPr>
        <p:spPr>
          <a:xfrm>
            <a:off x="3249042" y="2971923"/>
            <a:ext cx="1102577"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alpha val="100000"/>
                  </a:srgbClr>
                </a:solidFill>
                <a:latin typeface="Microsoft Yahei"/>
                <a:ea typeface="Microsoft Yahei"/>
                <a:cs typeface="Microsoft Yahei"/>
              </a:rPr>
              <a:t>02</a:t>
            </a:r>
          </a:p>
        </p:txBody>
      </p:sp>
      <p:sp>
        <p:nvSpPr>
          <p:cNvPr id="15" name="TextBox 15"/>
          <p:cNvSpPr txBox="1"/>
          <p:nvPr/>
        </p:nvSpPr>
        <p:spPr>
          <a:xfrm>
            <a:off x="4832636" y="3430903"/>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东京迪士尼乐园内拥有众多受欢迎的游乐设施，包括经典的旋转木马、过山车、海盗船等。此外，乐园还不断推出新的游乐项目和表演活动，以满足不同年龄段游客的需求。</a:t>
            </a:r>
          </a:p>
        </p:txBody>
      </p:sp>
      <p:sp>
        <p:nvSpPr>
          <p:cNvPr id="16" name="TextBox 16"/>
          <p:cNvSpPr txBox="1"/>
          <p:nvPr/>
        </p:nvSpPr>
        <p:spPr>
          <a:xfrm>
            <a:off x="4431562" y="4642924"/>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alpha val="100000"/>
                  </a:schemeClr>
                </a:solidFill>
                <a:latin typeface="Microsoft Yahei"/>
                <a:ea typeface="Microsoft Yahei"/>
                <a:cs typeface="Microsoft Yahei"/>
              </a:rPr>
              <a:t>特色表演</a:t>
            </a:r>
          </a:p>
        </p:txBody>
      </p:sp>
      <p:sp>
        <p:nvSpPr>
          <p:cNvPr id="17" name="AutoShape 17"/>
          <p:cNvSpPr/>
          <p:nvPr/>
        </p:nvSpPr>
        <p:spPr>
          <a:xfrm>
            <a:off x="3068208" y="4837996"/>
            <a:ext cx="701468" cy="550104"/>
          </a:xfrm>
          <a:prstGeom prst="rect">
            <a:avLst/>
          </a:prstGeom>
          <a:solidFill>
            <a:schemeClr val="accent2">
              <a:alpha val="100000"/>
            </a:schemeClr>
          </a:solidFill>
        </p:spPr>
        <p:txBody>
          <a:bodyPr/>
          <a:lstStyle/>
          <a:p/>
        </p:txBody>
      </p:sp>
      <p:sp>
        <p:nvSpPr>
          <p:cNvPr id="18" name="AutoShape 18"/>
          <p:cNvSpPr/>
          <p:nvPr/>
        </p:nvSpPr>
        <p:spPr>
          <a:xfrm>
            <a:off x="3510960" y="4837996"/>
            <a:ext cx="550104" cy="550104"/>
          </a:xfrm>
          <a:prstGeom prst="ellipse">
            <a:avLst/>
          </a:prstGeom>
          <a:solidFill>
            <a:schemeClr val="accent2">
              <a:alpha val="100000"/>
            </a:schemeClr>
          </a:solidFill>
        </p:spPr>
        <p:txBody>
          <a:bodyPr/>
          <a:lstStyle/>
          <a:p/>
        </p:txBody>
      </p:sp>
      <p:sp>
        <p:nvSpPr>
          <p:cNvPr id="19" name="AutoShape 19"/>
          <p:cNvSpPr/>
          <p:nvPr/>
        </p:nvSpPr>
        <p:spPr>
          <a:xfrm>
            <a:off x="2793156" y="4837996"/>
            <a:ext cx="550104" cy="550104"/>
          </a:xfrm>
          <a:prstGeom prst="ellipse">
            <a:avLst/>
          </a:prstGeom>
          <a:solidFill>
            <a:schemeClr val="accent2">
              <a:alpha val="100000"/>
            </a:schemeClr>
          </a:solidFill>
        </p:spPr>
        <p:txBody>
          <a:bodyPr/>
          <a:lstStyle/>
          <a:p/>
        </p:txBody>
      </p:sp>
      <p:sp>
        <p:nvSpPr>
          <p:cNvPr id="20" name="TextBox 20"/>
          <p:cNvSpPr txBox="1"/>
          <p:nvPr/>
        </p:nvSpPr>
        <p:spPr>
          <a:xfrm>
            <a:off x="2878500" y="4710712"/>
            <a:ext cx="1115711"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alpha val="100000"/>
                  </a:srgbClr>
                </a:solidFill>
                <a:latin typeface="Microsoft Yahei"/>
                <a:ea typeface="Microsoft Yahei"/>
                <a:cs typeface="Microsoft Yahei"/>
              </a:rPr>
              <a:t>03</a:t>
            </a:r>
          </a:p>
        </p:txBody>
      </p:sp>
      <p:sp>
        <p:nvSpPr>
          <p:cNvPr id="21" name="TextBox 21"/>
          <p:cNvSpPr txBox="1"/>
          <p:nvPr/>
        </p:nvSpPr>
        <p:spPr>
          <a:xfrm>
            <a:off x="4431562" y="5169692"/>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Microsoft Yahei"/>
                <a:ea typeface="Microsoft Yahei"/>
                <a:cs typeface="Microsoft Yahei"/>
              </a:rPr>
              <a:t>除了游乐设施外，东京迪士尼乐园还以其精彩的表演活动而闻名。包括巡游表演、音乐剧、灯光秀等，这些表演活动为游客带来了欢乐和惊喜。</a:t>
            </a:r>
          </a:p>
        </p:txBody>
      </p:sp>
      <p:grpSp>
        <p:nvGrpSpPr>
          <p:cNvPr id="22" name="Group 22"/>
          <p:cNvGrpSpPr/>
          <p:nvPr/>
        </p:nvGrpSpPr>
        <p:grpSpPr>
          <a:xfrm>
            <a:off x="454963" y="93878"/>
            <a:ext cx="10641129" cy="914400"/>
            <a:chOff x="454963" y="93878"/>
            <a:chExt cx="10641129" cy="914400"/>
          </a:xfrm>
        </p:grpSpPr>
        <p:sp>
          <p:nvSpPr>
            <p:cNvPr id="23" name="AutoShape 23"/>
            <p:cNvSpPr/>
            <p:nvPr/>
          </p:nvSpPr>
          <p:spPr>
            <a:xfrm>
              <a:off x="454963" y="331168"/>
              <a:ext cx="84147" cy="84147"/>
            </a:xfrm>
            <a:prstGeom prst="ellipse">
              <a:avLst/>
            </a:prstGeom>
            <a:solidFill>
              <a:schemeClr val="accent1">
                <a:alpha val="100000"/>
              </a:schemeClr>
            </a:solidFill>
          </p:spPr>
          <p:txBody>
            <a:bodyPr/>
            <a:lstStyle/>
            <a:p/>
          </p:txBody>
        </p:sp>
        <p:sp>
          <p:nvSpPr>
            <p:cNvPr id="24" name="AutoShape 24"/>
            <p:cNvSpPr/>
            <p:nvPr/>
          </p:nvSpPr>
          <p:spPr>
            <a:xfrm>
              <a:off x="575049" y="337743"/>
              <a:ext cx="78137" cy="78137"/>
            </a:xfrm>
            <a:prstGeom prst="ellipse">
              <a:avLst/>
            </a:prstGeom>
            <a:solidFill>
              <a:schemeClr val="accent1">
                <a:alpha val="80000"/>
              </a:schemeClr>
            </a:solidFill>
          </p:spPr>
          <p:txBody>
            <a:bodyPr/>
            <a:lstStyle/>
            <a:p/>
          </p:txBody>
        </p:sp>
        <p:sp>
          <p:nvSpPr>
            <p:cNvPr id="25" name="AutoShape 25"/>
            <p:cNvSpPr/>
            <p:nvPr/>
          </p:nvSpPr>
          <p:spPr>
            <a:xfrm>
              <a:off x="689125" y="339460"/>
              <a:ext cx="74704" cy="74704"/>
            </a:xfrm>
            <a:prstGeom prst="ellipse">
              <a:avLst/>
            </a:prstGeom>
            <a:solidFill>
              <a:schemeClr val="accent1">
                <a:alpha val="60000"/>
              </a:schemeClr>
            </a:solidFill>
          </p:spPr>
          <p:txBody>
            <a:bodyPr/>
            <a:lstStyle/>
            <a:p/>
          </p:txBody>
        </p:sp>
        <p:sp>
          <p:nvSpPr>
            <p:cNvPr id="26" name="AutoShape 26"/>
            <p:cNvSpPr/>
            <p:nvPr/>
          </p:nvSpPr>
          <p:spPr>
            <a:xfrm>
              <a:off x="799768" y="348430"/>
              <a:ext cx="69238" cy="69238"/>
            </a:xfrm>
            <a:prstGeom prst="ellipse">
              <a:avLst/>
            </a:prstGeom>
            <a:solidFill>
              <a:schemeClr val="accent1">
                <a:alpha val="40000"/>
              </a:schemeClr>
            </a:solidFill>
          </p:spPr>
          <p:txBody>
            <a:bodyPr/>
            <a:lstStyle/>
            <a:p/>
          </p:txBody>
        </p:sp>
        <p:sp>
          <p:nvSpPr>
            <p:cNvPr id="27" name="AutoShape 27"/>
            <p:cNvSpPr/>
            <p:nvPr/>
          </p:nvSpPr>
          <p:spPr>
            <a:xfrm>
              <a:off x="904945" y="344297"/>
              <a:ext cx="65594" cy="65594"/>
            </a:xfrm>
            <a:prstGeom prst="ellipse">
              <a:avLst/>
            </a:prstGeom>
            <a:solidFill>
              <a:schemeClr val="accent1">
                <a:alpha val="20000"/>
              </a:schemeClr>
            </a:solidFill>
          </p:spPr>
          <p:txBody>
            <a:bodyPr/>
            <a:lstStyle/>
            <a:p/>
          </p:txBody>
        </p:sp>
        <p:sp>
          <p:nvSpPr>
            <p:cNvPr id="28" name="AutoShape 28"/>
            <p:cNvSpPr/>
            <p:nvPr/>
          </p:nvSpPr>
          <p:spPr>
            <a:xfrm>
              <a:off x="454963" y="448942"/>
              <a:ext cx="84147" cy="84147"/>
            </a:xfrm>
            <a:prstGeom prst="ellipse">
              <a:avLst/>
            </a:prstGeom>
            <a:solidFill>
              <a:schemeClr val="accent1">
                <a:alpha val="100000"/>
              </a:schemeClr>
            </a:solidFill>
          </p:spPr>
          <p:txBody>
            <a:bodyPr/>
            <a:lstStyle/>
            <a:p/>
          </p:txBody>
        </p:sp>
        <p:sp>
          <p:nvSpPr>
            <p:cNvPr id="29" name="AutoShape 29"/>
            <p:cNvSpPr/>
            <p:nvPr/>
          </p:nvSpPr>
          <p:spPr>
            <a:xfrm>
              <a:off x="575049" y="455517"/>
              <a:ext cx="78137" cy="78137"/>
            </a:xfrm>
            <a:prstGeom prst="ellipse">
              <a:avLst/>
            </a:prstGeom>
            <a:solidFill>
              <a:schemeClr val="accent1">
                <a:alpha val="80000"/>
              </a:schemeClr>
            </a:solidFill>
          </p:spPr>
          <p:txBody>
            <a:bodyPr/>
            <a:lstStyle/>
            <a:p/>
          </p:txBody>
        </p:sp>
        <p:sp>
          <p:nvSpPr>
            <p:cNvPr id="30" name="AutoShape 30"/>
            <p:cNvSpPr/>
            <p:nvPr/>
          </p:nvSpPr>
          <p:spPr>
            <a:xfrm>
              <a:off x="689125" y="457233"/>
              <a:ext cx="74704" cy="74704"/>
            </a:xfrm>
            <a:prstGeom prst="ellipse">
              <a:avLst/>
            </a:prstGeom>
            <a:solidFill>
              <a:schemeClr val="accent1">
                <a:alpha val="60000"/>
              </a:schemeClr>
            </a:solidFill>
          </p:spPr>
          <p:txBody>
            <a:bodyPr/>
            <a:lstStyle/>
            <a:p/>
          </p:txBody>
        </p:sp>
        <p:sp>
          <p:nvSpPr>
            <p:cNvPr id="31" name="AutoShape 31"/>
            <p:cNvSpPr/>
            <p:nvPr/>
          </p:nvSpPr>
          <p:spPr>
            <a:xfrm>
              <a:off x="799768" y="466203"/>
              <a:ext cx="69238" cy="69238"/>
            </a:xfrm>
            <a:prstGeom prst="ellipse">
              <a:avLst/>
            </a:prstGeom>
            <a:solidFill>
              <a:schemeClr val="accent1">
                <a:alpha val="40000"/>
              </a:schemeClr>
            </a:solidFill>
          </p:spPr>
          <p:txBody>
            <a:bodyPr/>
            <a:lstStyle/>
            <a:p/>
          </p:txBody>
        </p:sp>
        <p:sp>
          <p:nvSpPr>
            <p:cNvPr id="32" name="AutoShape 32"/>
            <p:cNvSpPr/>
            <p:nvPr/>
          </p:nvSpPr>
          <p:spPr>
            <a:xfrm>
              <a:off x="904945" y="462070"/>
              <a:ext cx="65594" cy="65594"/>
            </a:xfrm>
            <a:prstGeom prst="ellipse">
              <a:avLst/>
            </a:prstGeom>
            <a:solidFill>
              <a:schemeClr val="accent1">
                <a:alpha val="20000"/>
              </a:schemeClr>
            </a:solidFill>
          </p:spPr>
          <p:txBody>
            <a:bodyPr/>
            <a:lstStyle/>
            <a:p/>
          </p:txBody>
        </p:sp>
        <p:sp>
          <p:nvSpPr>
            <p:cNvPr id="33" name="AutoShape 33"/>
            <p:cNvSpPr/>
            <p:nvPr/>
          </p:nvSpPr>
          <p:spPr>
            <a:xfrm>
              <a:off x="454963" y="566715"/>
              <a:ext cx="84147" cy="84147"/>
            </a:xfrm>
            <a:prstGeom prst="ellipse">
              <a:avLst/>
            </a:prstGeom>
            <a:solidFill>
              <a:schemeClr val="accent1">
                <a:alpha val="100000"/>
              </a:schemeClr>
            </a:solidFill>
          </p:spPr>
          <p:txBody>
            <a:bodyPr/>
            <a:lstStyle/>
            <a:p/>
          </p:txBody>
        </p:sp>
        <p:sp>
          <p:nvSpPr>
            <p:cNvPr id="34" name="AutoShape 34"/>
            <p:cNvSpPr/>
            <p:nvPr/>
          </p:nvSpPr>
          <p:spPr>
            <a:xfrm>
              <a:off x="575049" y="573291"/>
              <a:ext cx="78137" cy="78137"/>
            </a:xfrm>
            <a:prstGeom prst="ellipse">
              <a:avLst/>
            </a:prstGeom>
            <a:solidFill>
              <a:schemeClr val="accent1">
                <a:alpha val="80000"/>
              </a:schemeClr>
            </a:solidFill>
          </p:spPr>
          <p:txBody>
            <a:bodyPr/>
            <a:lstStyle/>
            <a:p/>
          </p:txBody>
        </p:sp>
        <p:sp>
          <p:nvSpPr>
            <p:cNvPr id="35" name="AutoShape 35"/>
            <p:cNvSpPr/>
            <p:nvPr/>
          </p:nvSpPr>
          <p:spPr>
            <a:xfrm>
              <a:off x="689125" y="575007"/>
              <a:ext cx="74704" cy="74704"/>
            </a:xfrm>
            <a:prstGeom prst="ellipse">
              <a:avLst/>
            </a:prstGeom>
            <a:solidFill>
              <a:schemeClr val="accent1">
                <a:alpha val="60000"/>
              </a:schemeClr>
            </a:solidFill>
          </p:spPr>
          <p:txBody>
            <a:bodyPr/>
            <a:lstStyle/>
            <a:p/>
          </p:txBody>
        </p:sp>
        <p:sp>
          <p:nvSpPr>
            <p:cNvPr id="36" name="AutoShape 36"/>
            <p:cNvSpPr/>
            <p:nvPr/>
          </p:nvSpPr>
          <p:spPr>
            <a:xfrm>
              <a:off x="799768" y="583977"/>
              <a:ext cx="69238" cy="69238"/>
            </a:xfrm>
            <a:prstGeom prst="ellipse">
              <a:avLst/>
            </a:prstGeom>
            <a:solidFill>
              <a:schemeClr val="accent1">
                <a:alpha val="40000"/>
              </a:schemeClr>
            </a:solidFill>
          </p:spPr>
          <p:txBody>
            <a:bodyPr/>
            <a:lstStyle/>
            <a:p/>
          </p:txBody>
        </p:sp>
        <p:sp>
          <p:nvSpPr>
            <p:cNvPr id="37" name="AutoShape 37"/>
            <p:cNvSpPr/>
            <p:nvPr/>
          </p:nvSpPr>
          <p:spPr>
            <a:xfrm>
              <a:off x="904945" y="579844"/>
              <a:ext cx="65594" cy="65594"/>
            </a:xfrm>
            <a:prstGeom prst="ellipse">
              <a:avLst/>
            </a:prstGeom>
            <a:solidFill>
              <a:schemeClr val="accent1">
                <a:alpha val="20000"/>
              </a:schemeClr>
            </a:solidFill>
          </p:spPr>
          <p:txBody>
            <a:bodyPr/>
            <a:lstStyle/>
            <a:p/>
          </p:txBody>
        </p:sp>
        <p:sp>
          <p:nvSpPr>
            <p:cNvPr id="38" name="AutoShape 38"/>
            <p:cNvSpPr/>
            <p:nvPr/>
          </p:nvSpPr>
          <p:spPr>
            <a:xfrm>
              <a:off x="454963" y="684489"/>
              <a:ext cx="84147" cy="84147"/>
            </a:xfrm>
            <a:prstGeom prst="ellipse">
              <a:avLst/>
            </a:prstGeom>
            <a:solidFill>
              <a:schemeClr val="accent1">
                <a:alpha val="100000"/>
              </a:schemeClr>
            </a:solidFill>
          </p:spPr>
          <p:txBody>
            <a:bodyPr/>
            <a:lstStyle/>
            <a:p/>
          </p:txBody>
        </p:sp>
        <p:sp>
          <p:nvSpPr>
            <p:cNvPr id="39" name="AutoShape 39"/>
            <p:cNvSpPr/>
            <p:nvPr/>
          </p:nvSpPr>
          <p:spPr>
            <a:xfrm>
              <a:off x="575049" y="691064"/>
              <a:ext cx="78137" cy="78137"/>
            </a:xfrm>
            <a:prstGeom prst="ellipse">
              <a:avLst/>
            </a:prstGeom>
            <a:solidFill>
              <a:schemeClr val="accent1">
                <a:alpha val="80000"/>
              </a:schemeClr>
            </a:solidFill>
          </p:spPr>
          <p:txBody>
            <a:bodyPr/>
            <a:lstStyle/>
            <a:p/>
          </p:txBody>
        </p:sp>
        <p:sp>
          <p:nvSpPr>
            <p:cNvPr id="40" name="AutoShape 40"/>
            <p:cNvSpPr/>
            <p:nvPr/>
          </p:nvSpPr>
          <p:spPr>
            <a:xfrm>
              <a:off x="689125" y="692781"/>
              <a:ext cx="74704" cy="74704"/>
            </a:xfrm>
            <a:prstGeom prst="ellipse">
              <a:avLst/>
            </a:prstGeom>
            <a:solidFill>
              <a:schemeClr val="accent1">
                <a:alpha val="60000"/>
              </a:schemeClr>
            </a:solidFill>
          </p:spPr>
          <p:txBody>
            <a:bodyPr/>
            <a:lstStyle/>
            <a:p/>
          </p:txBody>
        </p:sp>
        <p:sp>
          <p:nvSpPr>
            <p:cNvPr id="41" name="AutoShape 41"/>
            <p:cNvSpPr/>
            <p:nvPr/>
          </p:nvSpPr>
          <p:spPr>
            <a:xfrm>
              <a:off x="799768" y="701751"/>
              <a:ext cx="69238" cy="69238"/>
            </a:xfrm>
            <a:prstGeom prst="ellipse">
              <a:avLst/>
            </a:prstGeom>
            <a:solidFill>
              <a:schemeClr val="accent1">
                <a:alpha val="40000"/>
              </a:schemeClr>
            </a:solidFill>
          </p:spPr>
          <p:txBody>
            <a:bodyPr/>
            <a:lstStyle/>
            <a:p/>
          </p:txBody>
        </p:sp>
        <p:sp>
          <p:nvSpPr>
            <p:cNvPr id="42" name="AutoShape 42"/>
            <p:cNvSpPr/>
            <p:nvPr/>
          </p:nvSpPr>
          <p:spPr>
            <a:xfrm>
              <a:off x="904945" y="697618"/>
              <a:ext cx="65594" cy="65594"/>
            </a:xfrm>
            <a:prstGeom prst="ellipse">
              <a:avLst/>
            </a:prstGeom>
            <a:solidFill>
              <a:schemeClr val="accent1">
                <a:alpha val="20000"/>
              </a:schemeClr>
            </a:solidFill>
          </p:spPr>
          <p:txBody>
            <a:bodyPr/>
            <a:lstStyle/>
            <a:p/>
          </p:txBody>
        </p:sp>
        <p:sp>
          <p:nvSpPr>
            <p:cNvPr id="43" name="TextBox 4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园区分布与特色</a:t>
              </a:r>
            </a:p>
          </p:txBody>
        </p:sp>
      </p:gr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sp>
        <p:nvSpPr>
          <p:cNvPr id="2" name="AutoShape 2"/>
          <p:cNvSpPr/>
          <p:nvPr/>
        </p:nvSpPr>
        <p:spPr>
          <a:xfrm>
            <a:off x="3629637" y="1434871"/>
            <a:ext cx="638131" cy="638131"/>
          </a:xfrm>
          <a:prstGeom prst="ellipse">
            <a:avLst/>
          </a:prstGeom>
          <a:solidFill>
            <a:schemeClr val="accent1">
              <a:alpha val="20000"/>
            </a:schemeClr>
          </a:solidFill>
        </p:spPr>
        <p:txBody>
          <a:bodyPr/>
          <a:lstStyle/>
          <a:p/>
        </p:txBody>
      </p:sp>
      <p:sp>
        <p:nvSpPr>
          <p:cNvPr id="3" name="AutoShape 3"/>
          <p:cNvSpPr/>
          <p:nvPr/>
        </p:nvSpPr>
        <p:spPr>
          <a:xfrm>
            <a:off x="3764381" y="1569615"/>
            <a:ext cx="368642" cy="368642"/>
          </a:xfrm>
          <a:prstGeom prst="ellipse">
            <a:avLst/>
          </a:prstGeom>
          <a:solidFill>
            <a:schemeClr val="accent1">
              <a:alpha val="100000"/>
            </a:schemeClr>
          </a:solidFill>
        </p:spPr>
        <p:txBody>
          <a:bodyPr/>
          <a:lstStyle/>
          <a:p/>
        </p:txBody>
      </p:sp>
      <p:cxnSp>
        <p:nvCxnSpPr>
          <p:cNvPr id="4" name="Connector 4"/>
          <p:cNvCxnSpPr/>
          <p:nvPr/>
        </p:nvCxnSpPr>
        <p:spPr>
          <a:xfrm flipH="1">
            <a:off x="3948703" y="2073002"/>
            <a:ext cx="0" cy="872548"/>
          </a:xfrm>
          <a:prstGeom prst="line">
            <a:avLst/>
          </a:prstGeom>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4406789" y="1220516"/>
            <a:ext cx="6891292" cy="73152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服务理念</a:t>
            </a:r>
          </a:p>
        </p:txBody>
      </p:sp>
      <p:sp>
        <p:nvSpPr>
          <p:cNvPr id="6" name="TextBox 6"/>
          <p:cNvSpPr txBox="1"/>
          <p:nvPr/>
        </p:nvSpPr>
        <p:spPr>
          <a:xfrm>
            <a:off x="4406789" y="1769156"/>
            <a:ext cx="6891292"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alpha val="100000"/>
                  </a:schemeClr>
                </a:solidFill>
                <a:latin typeface="Microsoft Yahei"/>
                <a:ea typeface="Microsoft Yahei"/>
                <a:cs typeface="Microsoft Yahei"/>
              </a:rPr>
              <a:t>东京迪士尼乐园注重为游客提供优质、周到的服务。员工们始终以微笑和热情的态度迎接每一位游客，努力为游客营造欢乐、温馨的氛围。</a:t>
            </a:r>
          </a:p>
        </p:txBody>
      </p:sp>
      <p:sp>
        <p:nvSpPr>
          <p:cNvPr id="7" name="AutoShape 7"/>
          <p:cNvSpPr/>
          <p:nvPr/>
        </p:nvSpPr>
        <p:spPr>
          <a:xfrm>
            <a:off x="-545608" y="2453663"/>
            <a:ext cx="3870955" cy="3870955"/>
          </a:xfrm>
          <a:prstGeom prst="ellipse">
            <a:avLst/>
          </a:prstGeom>
          <a:solidFill>
            <a:schemeClr val="accent2">
              <a:alpha val="100000"/>
            </a:schemeClr>
          </a:solidFill>
        </p:spPr>
        <p:txBody>
          <a:bodyPr/>
          <a:lstStyle/>
          <a:p/>
        </p:txBody>
      </p:sp>
      <p:pic>
        <p:nvPicPr>
          <p:cNvPr id="8" name="Picture 8"/>
          <p:cNvPicPr>
            <a:picLocks noChangeAspect="1"/>
          </p:cNvPicPr>
          <p:nvPr/>
        </p:nvPicPr>
        <p:blipFill>
          <a:blip r:embed="rId2">
            <a:alphaModFix/>
          </a:blip>
          <a:srcRect l="16667" r="16667"/>
          <a:stretch>
            <a:fillRect/>
          </a:stretch>
        </p:blipFill>
        <p:spPr>
          <a:xfrm>
            <a:off x="-344549" y="2654723"/>
            <a:ext cx="3468836" cy="3468836"/>
          </a:xfrm>
          <a:prstGeom prst="ellipse">
            <a:avLst/>
          </a:prstGeom>
        </p:spPr>
      </p:pic>
      <p:sp>
        <p:nvSpPr>
          <p:cNvPr id="9" name="AutoShape 9"/>
          <p:cNvSpPr/>
          <p:nvPr/>
        </p:nvSpPr>
        <p:spPr>
          <a:xfrm>
            <a:off x="3629637" y="3155196"/>
            <a:ext cx="638131" cy="638131"/>
          </a:xfrm>
          <a:prstGeom prst="ellipse">
            <a:avLst/>
          </a:prstGeom>
          <a:solidFill>
            <a:schemeClr val="accent1">
              <a:alpha val="20000"/>
            </a:schemeClr>
          </a:solidFill>
        </p:spPr>
        <p:txBody>
          <a:bodyPr/>
          <a:lstStyle/>
          <a:p/>
        </p:txBody>
      </p:sp>
      <p:sp>
        <p:nvSpPr>
          <p:cNvPr id="10" name="AutoShape 10"/>
          <p:cNvSpPr/>
          <p:nvPr/>
        </p:nvSpPr>
        <p:spPr>
          <a:xfrm>
            <a:off x="3764381" y="3289940"/>
            <a:ext cx="368642" cy="368642"/>
          </a:xfrm>
          <a:prstGeom prst="ellipse">
            <a:avLst/>
          </a:prstGeom>
          <a:solidFill>
            <a:schemeClr val="accent1">
              <a:alpha val="100000"/>
            </a:schemeClr>
          </a:solidFill>
        </p:spPr>
        <p:txBody>
          <a:bodyPr/>
          <a:lstStyle/>
          <a:p/>
        </p:txBody>
      </p:sp>
      <p:cxnSp>
        <p:nvCxnSpPr>
          <p:cNvPr id="11" name="Connector 11"/>
          <p:cNvCxnSpPr/>
          <p:nvPr/>
        </p:nvCxnSpPr>
        <p:spPr>
          <a:xfrm flipH="1">
            <a:off x="3948703" y="3793327"/>
            <a:ext cx="0" cy="872548"/>
          </a:xfrm>
          <a:prstGeom prst="line">
            <a:avLst/>
          </a:prstGeom>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2" name="TextBox 12"/>
          <p:cNvSpPr txBox="1"/>
          <p:nvPr/>
        </p:nvSpPr>
        <p:spPr>
          <a:xfrm>
            <a:off x="4406789" y="2940841"/>
            <a:ext cx="6891292" cy="73152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团队合作</a:t>
            </a:r>
          </a:p>
        </p:txBody>
      </p:sp>
      <p:sp>
        <p:nvSpPr>
          <p:cNvPr id="13" name="TextBox 13"/>
          <p:cNvSpPr txBox="1"/>
          <p:nvPr/>
        </p:nvSpPr>
        <p:spPr>
          <a:xfrm>
            <a:off x="4406789" y="3489481"/>
            <a:ext cx="6891292"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alpha val="100000"/>
                  </a:schemeClr>
                </a:solidFill>
                <a:latin typeface="Microsoft Yahei"/>
                <a:ea typeface="Microsoft Yahei"/>
                <a:cs typeface="Microsoft Yahei"/>
              </a:rPr>
              <a:t>东京迪士尼乐园强调团队合作的重要性。员工们相互支持、协作配合，共同为游客提供最佳的娱乐体验。这种团队精神不仅增强了员工之间的凝聚力，也提高了工作效率和服务质量。</a:t>
            </a:r>
          </a:p>
        </p:txBody>
      </p:sp>
      <p:sp>
        <p:nvSpPr>
          <p:cNvPr id="14" name="AutoShape 14"/>
          <p:cNvSpPr/>
          <p:nvPr/>
        </p:nvSpPr>
        <p:spPr>
          <a:xfrm>
            <a:off x="3629637" y="4875521"/>
            <a:ext cx="638131" cy="638131"/>
          </a:xfrm>
          <a:prstGeom prst="ellipse">
            <a:avLst/>
          </a:prstGeom>
          <a:solidFill>
            <a:schemeClr val="accent1">
              <a:alpha val="20000"/>
            </a:schemeClr>
          </a:solidFill>
        </p:spPr>
        <p:txBody>
          <a:bodyPr/>
          <a:lstStyle/>
          <a:p/>
        </p:txBody>
      </p:sp>
      <p:sp>
        <p:nvSpPr>
          <p:cNvPr id="15" name="AutoShape 15"/>
          <p:cNvSpPr/>
          <p:nvPr/>
        </p:nvSpPr>
        <p:spPr>
          <a:xfrm>
            <a:off x="3764381" y="5010265"/>
            <a:ext cx="368642" cy="368642"/>
          </a:xfrm>
          <a:prstGeom prst="ellipse">
            <a:avLst/>
          </a:prstGeom>
          <a:solidFill>
            <a:schemeClr val="accent1">
              <a:alpha val="100000"/>
            </a:schemeClr>
          </a:solidFill>
        </p:spPr>
        <p:txBody>
          <a:bodyPr/>
          <a:lstStyle/>
          <a:p/>
        </p:txBody>
      </p:sp>
      <p:cxnSp>
        <p:nvCxnSpPr>
          <p:cNvPr id="16" name="Connector 16"/>
          <p:cNvCxnSpPr/>
          <p:nvPr/>
        </p:nvCxnSpPr>
        <p:spPr>
          <a:xfrm flipH="1">
            <a:off x="3948703" y="5513651"/>
            <a:ext cx="0" cy="872548"/>
          </a:xfrm>
          <a:prstGeom prst="line">
            <a:avLst/>
          </a:prstGeom>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7" name="TextBox 17"/>
          <p:cNvSpPr txBox="1"/>
          <p:nvPr/>
        </p:nvSpPr>
        <p:spPr>
          <a:xfrm>
            <a:off x="4406789" y="4661166"/>
            <a:ext cx="6891292" cy="731520"/>
          </a:xfrm>
          <a:prstGeom prst="rect">
            <a:avLst/>
          </a:prstGeom>
        </p:spPr>
        <p:txBody>
          <a:bodyPr vert="horz" wrap="square" lIns="123825" tIns="123825" rIns="57150" bIns="123825" rtlCol="0" anchor="t" anchorCtr="0">
            <a:spAutoFit/>
          </a:bodyPr>
          <a:lstStyle/>
          <a:p>
            <a:pPr>
              <a:lnSpc>
                <a:spcPct val="150000"/>
              </a:lnSpc>
            </a:pPr>
            <a:r>
              <a:rPr lang="en-US" sz="1606" b="1">
                <a:solidFill>
                  <a:schemeClr val="accent1">
                    <a:alpha val="100000"/>
                  </a:schemeClr>
                </a:solidFill>
                <a:latin typeface="Microsoft Yahei"/>
                <a:ea typeface="Microsoft Yahei"/>
                <a:cs typeface="Microsoft Yahei"/>
              </a:rPr>
              <a:t>创新精神</a:t>
            </a:r>
          </a:p>
        </p:txBody>
      </p:sp>
      <p:sp>
        <p:nvSpPr>
          <p:cNvPr id="18" name="TextBox 18"/>
          <p:cNvSpPr txBox="1"/>
          <p:nvPr/>
        </p:nvSpPr>
        <p:spPr>
          <a:xfrm>
            <a:off x="4406789" y="5209806"/>
            <a:ext cx="6891292"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alpha val="100000"/>
                  </a:schemeClr>
                </a:solidFill>
                <a:latin typeface="Microsoft Yahei"/>
                <a:ea typeface="Microsoft Yahei"/>
                <a:cs typeface="Microsoft Yahei"/>
              </a:rPr>
              <a:t>东京迪士尼乐园鼓励员工发挥创新精神，不断推出新的游乐项目、表演活动和服务方式。这种创新精神使得东京迪士尼乐园在竞争激烈的市场中始终保持领先地位，吸引了无数游客前来体验。</a:t>
            </a:r>
          </a:p>
        </p:txBody>
      </p:sp>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p:txBody>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企业文化与价值观</a:t>
              </a:r>
            </a:p>
          </p:txBody>
        </p:sp>
      </p:grpSp>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alphaModFix/>
          </a:blip>
          <a:stretch>
            <a:fillRect/>
          </a:stretch>
        </a:blipFill>
      </p:bgPr>
    </p:bg>
    <p:spTree>
      <p:nvGrpSpPr>
        <p:cNvPr id="1" name=""/>
        <p:cNvGrpSpPr/>
        <p:nvPr/>
      </p:nvGrpSpPr>
      <p:grpSpPr>
        <a:xfrm>
          <a:off x="0" y="0"/>
          <a:ext cx="0" cy="0"/>
        </a:xfrm>
      </p:grpSpPr>
      <p:pic>
        <p:nvPicPr>
          <p:cNvPr id="2" name="Picture 2"/>
          <p:cNvPicPr>
            <a:picLocks noChangeAspect="1"/>
          </p:cNvPicPr>
          <p:nvPr/>
        </p:nvPicPr>
        <p:blipFill>
          <a:blip r:embed="rId2"/>
          <a:stretch>
            <a:fillRect/>
          </a:stretch>
        </p:blipFill>
        <p:spPr>
          <a:xfrm>
            <a:off x="5" y="5833872"/>
            <a:ext cx="12192000" cy="1024128"/>
          </a:xfrm>
          <a:prstGeom prst="rect">
            <a:avLst/>
          </a:prstGeom>
        </p:spPr>
      </p:pic>
      <p:sp>
        <p:nvSpPr>
          <p:cNvPr id="3" name="AutoShape 3"/>
          <p:cNvSpPr/>
          <p:nvPr/>
        </p:nvSpPr>
        <p:spPr>
          <a:xfrm rot="1800000">
            <a:off x="3795009" y="1353581"/>
            <a:ext cx="4621227" cy="4621227"/>
          </a:xfrm>
          <a:prstGeom prst="roundRect">
            <a:avLst>
              <a:gd name="adj" fmla="val 13707"/>
            </a:avLst>
          </a:prstGeom>
          <a:solidFill>
            <a:schemeClr val="accent3">
              <a:lumMod val="20000"/>
              <a:lumOff val="80000"/>
              <a:alpha val="100000"/>
            </a:schemeClr>
          </a:solidFill>
        </p:spPr>
        <p:txBody>
          <a:bodyPr/>
          <a:lstStyle/>
          <a:p/>
        </p:txBody>
      </p:sp>
      <p:sp>
        <p:nvSpPr>
          <p:cNvPr id="4" name="AutoShape 4"/>
          <p:cNvSpPr/>
          <p:nvPr/>
        </p:nvSpPr>
        <p:spPr>
          <a:xfrm rot="1082144">
            <a:off x="3728380" y="1200864"/>
            <a:ext cx="4851037" cy="4851037"/>
          </a:xfrm>
          <a:prstGeom prst="roundRect">
            <a:avLst>
              <a:gd name="adj" fmla="val 16769"/>
            </a:avLst>
          </a:prstGeom>
          <a:noFill/>
          <a:ln w="32099">
            <a:solidFill>
              <a:schemeClr val="accent1">
                <a:alpha val="100000"/>
              </a:schemeClr>
            </a:solidFill>
            <a:prstDash val="sysDash"/>
          </a:ln>
        </p:spPr>
        <p:txBody>
          <a:bodyPr/>
          <a:lstStyle/>
          <a:p/>
        </p:txBody>
      </p:sp>
      <p:sp>
        <p:nvSpPr>
          <p:cNvPr id="5" name="AutoShape 5"/>
          <p:cNvSpPr/>
          <p:nvPr/>
        </p:nvSpPr>
        <p:spPr>
          <a:xfrm rot="2700000">
            <a:off x="3789241" y="977873"/>
            <a:ext cx="4621227" cy="4621227"/>
          </a:xfrm>
          <a:prstGeom prst="roundRect">
            <a:avLst>
              <a:gd name="adj" fmla="val 16769"/>
            </a:avLst>
          </a:prstGeom>
          <a:solidFill>
            <a:schemeClr val="accent1">
              <a:alpha val="100000"/>
            </a:schemeClr>
          </a:solidFill>
        </p:spPr>
        <p:txBody>
          <a:bodyPr/>
          <a:lstStyle/>
          <a:p/>
        </p:txBody>
      </p:sp>
      <p:sp>
        <p:nvSpPr>
          <p:cNvPr id="6" name="TextBox 6"/>
          <p:cNvSpPr txBox="1"/>
          <p:nvPr/>
        </p:nvSpPr>
        <p:spPr>
          <a:xfrm>
            <a:off x="4081312" y="881760"/>
            <a:ext cx="4145173" cy="1503638"/>
          </a:xfrm>
          <a:prstGeom prst="rect">
            <a:avLst/>
          </a:prstGeom>
        </p:spPr>
        <p:txBody>
          <a:bodyPr vert="horz" wrap="square" lIns="66008" tIns="33052" rIns="66008" bIns="33052" rtlCol="0" anchor="t" anchorCtr="1">
            <a:normAutofit/>
          </a:bodyPr>
          <a:lstStyle/>
          <a:p>
            <a:pPr algn="ctr">
              <a:lnSpc>
                <a:spcPct val="150000"/>
              </a:lnSpc>
            </a:pPr>
            <a:r>
              <a:rPr lang="en-US" sz="7500" b="1">
                <a:solidFill>
                  <a:srgbClr val="FFFFFF">
                    <a:alpha val="100000"/>
                  </a:srgbClr>
                </a:solidFill>
                <a:latin typeface="Microsoft Yahei"/>
                <a:ea typeface="Microsoft Yahei"/>
                <a:cs typeface="Microsoft Yahei"/>
              </a:rPr>
              <a:t>02</a:t>
            </a:r>
          </a:p>
        </p:txBody>
      </p:sp>
      <p:sp>
        <p:nvSpPr>
          <p:cNvPr id="7" name="TextBox 7"/>
          <p:cNvSpPr txBox="1"/>
          <p:nvPr/>
        </p:nvSpPr>
        <p:spPr>
          <a:xfrm>
            <a:off x="3546545" y="2554662"/>
            <a:ext cx="5098919" cy="1467649"/>
          </a:xfrm>
          <a:prstGeom prst="rect">
            <a:avLst/>
          </a:prstGeom>
        </p:spPr>
        <p:txBody>
          <a:bodyPr vert="horz" wrap="square" lIns="91440" tIns="45720" rIns="91440" bIns="45720" rtlCol="0" anchor="ctr" anchorCtr="1">
            <a:normAutofit/>
          </a:bodyPr>
          <a:lstStyle/>
          <a:p>
            <a:pPr>
              <a:lnSpc>
                <a:spcPct val="120000"/>
              </a:lnSpc>
              <a:spcBef>
                <a:spcPts val="375"/>
              </a:spcBef>
            </a:pPr>
            <a:r>
              <a:rPr lang="en-US" sz="3600">
                <a:solidFill>
                  <a:srgbClr val="FFFFFF">
                    <a:alpha val="100000"/>
                  </a:srgbClr>
                </a:solidFill>
                <a:latin typeface="Microsoft Yahei"/>
                <a:ea typeface="Microsoft Yahei"/>
                <a:cs typeface="Microsoft Yahei"/>
              </a:rPr>
              <a:t>员工培训重要性</a:t>
            </a: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3485416" y="3075841"/>
            <a:ext cx="1954703" cy="1969616"/>
          </a:xfrm>
          <a:prstGeom prst="ellipse">
            <a:avLst/>
          </a:prstGeom>
          <a:solidFill>
            <a:schemeClr val="accent2">
              <a:alpha val="100000"/>
            </a:schemeClr>
          </a:solidFill>
        </p:spPr>
        <p:txBody>
          <a:bodyPr/>
          <a:lstStyle/>
          <a:p/>
        </p:txBody>
      </p:sp>
      <p:sp>
        <p:nvSpPr>
          <p:cNvPr id="3" name="AutoShape 3"/>
          <p:cNvSpPr/>
          <p:nvPr/>
        </p:nvSpPr>
        <p:spPr>
          <a:xfrm>
            <a:off x="5660673" y="3426081"/>
            <a:ext cx="2699191" cy="2719784"/>
          </a:xfrm>
          <a:prstGeom prst="ellipse">
            <a:avLst/>
          </a:prstGeom>
          <a:solidFill>
            <a:schemeClr val="accent2">
              <a:alpha val="100000"/>
            </a:schemeClr>
          </a:solidFill>
        </p:spPr>
        <p:txBody>
          <a:bodyPr/>
          <a:lstStyle/>
          <a:p/>
        </p:txBody>
      </p:sp>
      <p:sp>
        <p:nvSpPr>
          <p:cNvPr id="4" name="AutoShape 4"/>
          <p:cNvSpPr/>
          <p:nvPr/>
        </p:nvSpPr>
        <p:spPr>
          <a:xfrm>
            <a:off x="5288494" y="1513149"/>
            <a:ext cx="1721774" cy="1721774"/>
          </a:xfrm>
          <a:prstGeom prst="ellipse">
            <a:avLst/>
          </a:prstGeom>
          <a:solidFill>
            <a:schemeClr val="accent2">
              <a:alpha val="100000"/>
            </a:schemeClr>
          </a:solidFill>
        </p:spPr>
        <p:txBody>
          <a:bodyPr/>
          <a:lstStyle/>
          <a:p/>
        </p:txBody>
      </p:sp>
      <p:sp>
        <p:nvSpPr>
          <p:cNvPr id="5" name="TextBox 5"/>
          <p:cNvSpPr txBox="1"/>
          <p:nvPr/>
        </p:nvSpPr>
        <p:spPr>
          <a:xfrm>
            <a:off x="280421" y="2711491"/>
            <a:ext cx="3039989" cy="1257300"/>
          </a:xfrm>
          <a:prstGeom prst="rect">
            <a:avLst/>
          </a:prstGeom>
        </p:spPr>
        <p:txBody>
          <a:bodyPr vert="horz" wrap="square" lIns="114300" tIns="57150" rIns="114300" bIns="57150" rtlCol="0" anchor="t" anchorCtr="0">
            <a:spAutoFit/>
          </a:bodyPr>
          <a:lstStyle/>
          <a:p>
            <a:pPr algn="r">
              <a:lnSpc>
                <a:spcPct val="120000"/>
              </a:lnSpc>
            </a:pPr>
            <a:r>
              <a:rPr lang="en-US" sz="1500">
                <a:solidFill>
                  <a:schemeClr val="dk1">
                    <a:alpha val="100000"/>
                  </a:schemeClr>
                </a:solidFill>
                <a:latin typeface="Microsoft Yahei"/>
                <a:ea typeface="Microsoft Yahei"/>
                <a:cs typeface="Microsoft Yahei"/>
              </a:rPr>
              <a:t>通过培训，员工可以熟练掌握各种服务技能，包括礼貌用语、沟通技巧、处理顾客投诉等，从而提升服务质量。</a:t>
            </a:r>
          </a:p>
        </p:txBody>
      </p:sp>
      <p:pic>
        <p:nvPicPr>
          <p:cNvPr id="6" name="Picture 6"/>
          <p:cNvPicPr>
            <a:picLocks noChangeAspect="1"/>
          </p:cNvPicPr>
          <p:nvPr/>
        </p:nvPicPr>
        <p:blipFill>
          <a:blip r:embed="rId2"/>
          <a:srcRect l="16708" r="16708"/>
          <a:stretch>
            <a:fillRect/>
          </a:stretch>
        </p:blipFill>
        <p:spPr>
          <a:xfrm>
            <a:off x="5399254" y="1623909"/>
            <a:ext cx="1500254" cy="1500254"/>
          </a:xfrm>
          <a:prstGeom prst="ellipse">
            <a:avLst/>
          </a:prstGeom>
        </p:spPr>
      </p:pic>
      <p:sp>
        <p:nvSpPr>
          <p:cNvPr id="7" name="TextBox 7"/>
          <p:cNvSpPr txBox="1"/>
          <p:nvPr/>
        </p:nvSpPr>
        <p:spPr>
          <a:xfrm>
            <a:off x="613814" y="2226284"/>
            <a:ext cx="2703493" cy="398526"/>
          </a:xfrm>
          <a:prstGeom prst="rect">
            <a:avLst/>
          </a:prstGeom>
        </p:spPr>
        <p:txBody>
          <a:bodyPr vert="horz" wrap="square" lIns="114300" tIns="57150" rIns="114300" bIns="57150" rtlCol="0" anchor="t" anchorCtr="0">
            <a:spAutoFit/>
          </a:bodyPr>
          <a:lstStyle/>
          <a:p>
            <a:pPr algn="r">
              <a:lnSpc>
                <a:spcPct val="77000"/>
              </a:lnSpc>
            </a:pPr>
            <a:r>
              <a:rPr lang="en-US" sz="2325" b="1">
                <a:solidFill>
                  <a:schemeClr val="accent1">
                    <a:alpha val="100000"/>
                  </a:schemeClr>
                </a:solidFill>
                <a:latin typeface="Microsoft Yahei"/>
                <a:ea typeface="Microsoft Yahei"/>
                <a:cs typeface="Microsoft Yahei"/>
              </a:rPr>
              <a:t>熟练掌握服务技能</a:t>
            </a:r>
          </a:p>
        </p:txBody>
      </p:sp>
      <p:sp>
        <p:nvSpPr>
          <p:cNvPr id="8" name="TextBox 8"/>
          <p:cNvSpPr txBox="1"/>
          <p:nvPr/>
        </p:nvSpPr>
        <p:spPr>
          <a:xfrm>
            <a:off x="7300757" y="1971492"/>
            <a:ext cx="3121877" cy="1287399"/>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培训可以帮助员工更好地了解顾客的需求和期望，以便提供更贴心、周到的服务，增加顾客的满意度。</a:t>
            </a:r>
          </a:p>
        </p:txBody>
      </p:sp>
      <p:sp>
        <p:nvSpPr>
          <p:cNvPr id="9" name="TextBox 9"/>
          <p:cNvSpPr txBox="1"/>
          <p:nvPr/>
        </p:nvSpPr>
        <p:spPr>
          <a:xfrm>
            <a:off x="7300757" y="1513149"/>
            <a:ext cx="2703493"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了解顾客需求</a:t>
            </a:r>
          </a:p>
        </p:txBody>
      </p:sp>
      <p:pic>
        <p:nvPicPr>
          <p:cNvPr id="10" name="Picture 10"/>
          <p:cNvPicPr>
            <a:picLocks noChangeAspect="1"/>
          </p:cNvPicPr>
          <p:nvPr/>
        </p:nvPicPr>
        <p:blipFill>
          <a:blip r:embed="rId3"/>
          <a:srcRect l="16750" r="16750"/>
          <a:stretch>
            <a:fillRect/>
          </a:stretch>
        </p:blipFill>
        <p:spPr>
          <a:xfrm>
            <a:off x="5820154" y="3595858"/>
            <a:ext cx="2380229" cy="2380229"/>
          </a:xfrm>
          <a:prstGeom prst="ellipse">
            <a:avLst/>
          </a:prstGeom>
        </p:spPr>
      </p:pic>
      <p:pic>
        <p:nvPicPr>
          <p:cNvPr id="11" name="Picture 11"/>
          <p:cNvPicPr>
            <a:picLocks noChangeAspect="1"/>
          </p:cNvPicPr>
          <p:nvPr/>
        </p:nvPicPr>
        <p:blipFill>
          <a:blip r:embed="rId4"/>
          <a:srcRect l="16667" r="16667"/>
          <a:stretch>
            <a:fillRect/>
          </a:stretch>
        </p:blipFill>
        <p:spPr>
          <a:xfrm>
            <a:off x="3637042" y="3234923"/>
            <a:ext cx="1651452" cy="1651452"/>
          </a:xfrm>
          <a:prstGeom prst="ellipse">
            <a:avLst/>
          </a:prstGeom>
        </p:spPr>
      </p:pic>
      <p:sp>
        <p:nvSpPr>
          <p:cNvPr id="12" name="TextBox 12"/>
          <p:cNvSpPr txBox="1"/>
          <p:nvPr/>
        </p:nvSpPr>
        <p:spPr>
          <a:xfrm>
            <a:off x="8621512" y="4777233"/>
            <a:ext cx="3219450" cy="1257300"/>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Microsoft Yahei"/>
                <a:ea typeface="Microsoft Yahei"/>
                <a:cs typeface="Microsoft Yahei"/>
              </a:rPr>
              <a:t>通过培训，员工可以掌握更高效的工作方法和流程，减少不必要的等待和排队时间，提高服务效率。</a:t>
            </a:r>
          </a:p>
        </p:txBody>
      </p:sp>
      <p:sp>
        <p:nvSpPr>
          <p:cNvPr id="13" name="TextBox 13"/>
          <p:cNvSpPr txBox="1"/>
          <p:nvPr/>
        </p:nvSpPr>
        <p:spPr>
          <a:xfrm>
            <a:off x="8621512" y="4318890"/>
            <a:ext cx="2703493"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Microsoft Yahei"/>
                <a:ea typeface="Microsoft Yahei"/>
                <a:cs typeface="Microsoft Yahei"/>
              </a:rPr>
              <a:t>提高服务效率</a:t>
            </a:r>
          </a:p>
        </p:txBody>
      </p:sp>
      <p:grpSp>
        <p:nvGrpSpPr>
          <p:cNvPr id="14" name="Group 14"/>
          <p:cNvGrpSpPr/>
          <p:nvPr/>
        </p:nvGrpSpPr>
        <p:grpSpPr>
          <a:xfrm>
            <a:off x="454963" y="93878"/>
            <a:ext cx="10641129" cy="914400"/>
            <a:chOff x="454963" y="93878"/>
            <a:chExt cx="10641129" cy="914400"/>
          </a:xfrm>
        </p:grpSpPr>
        <p:sp>
          <p:nvSpPr>
            <p:cNvPr id="15" name="AutoShape 15"/>
            <p:cNvSpPr/>
            <p:nvPr/>
          </p:nvSpPr>
          <p:spPr>
            <a:xfrm>
              <a:off x="454963" y="331168"/>
              <a:ext cx="84147" cy="84147"/>
            </a:xfrm>
            <a:prstGeom prst="ellipse">
              <a:avLst/>
            </a:prstGeom>
            <a:solidFill>
              <a:schemeClr val="accent1">
                <a:alpha val="100000"/>
              </a:schemeClr>
            </a:solidFill>
          </p:spPr>
          <p:txBody>
            <a:bodyPr/>
            <a:lstStyle/>
            <a:p/>
          </p:txBody>
        </p:sp>
        <p:sp>
          <p:nvSpPr>
            <p:cNvPr id="16" name="AutoShape 16"/>
            <p:cNvSpPr/>
            <p:nvPr/>
          </p:nvSpPr>
          <p:spPr>
            <a:xfrm>
              <a:off x="575049" y="337743"/>
              <a:ext cx="78137" cy="78137"/>
            </a:xfrm>
            <a:prstGeom prst="ellipse">
              <a:avLst/>
            </a:prstGeom>
            <a:solidFill>
              <a:schemeClr val="accent1">
                <a:alpha val="80000"/>
              </a:schemeClr>
            </a:solidFill>
          </p:spPr>
          <p:txBody>
            <a:bodyPr/>
            <a:lstStyle/>
            <a:p/>
          </p:txBody>
        </p:sp>
        <p:sp>
          <p:nvSpPr>
            <p:cNvPr id="17" name="AutoShape 17"/>
            <p:cNvSpPr/>
            <p:nvPr/>
          </p:nvSpPr>
          <p:spPr>
            <a:xfrm>
              <a:off x="689125" y="339460"/>
              <a:ext cx="74704" cy="74704"/>
            </a:xfrm>
            <a:prstGeom prst="ellipse">
              <a:avLst/>
            </a:prstGeom>
            <a:solidFill>
              <a:schemeClr val="accent1">
                <a:alpha val="60000"/>
              </a:schemeClr>
            </a:solidFill>
          </p:spPr>
          <p:txBody>
            <a:bodyPr/>
            <a:lstStyle/>
            <a:p/>
          </p:txBody>
        </p:sp>
        <p:sp>
          <p:nvSpPr>
            <p:cNvPr id="18" name="AutoShape 18"/>
            <p:cNvSpPr/>
            <p:nvPr/>
          </p:nvSpPr>
          <p:spPr>
            <a:xfrm>
              <a:off x="799768" y="348430"/>
              <a:ext cx="69238" cy="69238"/>
            </a:xfrm>
            <a:prstGeom prst="ellipse">
              <a:avLst/>
            </a:prstGeom>
            <a:solidFill>
              <a:schemeClr val="accent1">
                <a:alpha val="40000"/>
              </a:schemeClr>
            </a:solidFill>
          </p:spPr>
          <p:txBody>
            <a:bodyPr/>
            <a:lstStyle/>
            <a:p/>
          </p:txBody>
        </p:sp>
        <p:sp>
          <p:nvSpPr>
            <p:cNvPr id="19" name="AutoShape 19"/>
            <p:cNvSpPr/>
            <p:nvPr/>
          </p:nvSpPr>
          <p:spPr>
            <a:xfrm>
              <a:off x="904945" y="344297"/>
              <a:ext cx="65594" cy="65594"/>
            </a:xfrm>
            <a:prstGeom prst="ellipse">
              <a:avLst/>
            </a:prstGeom>
            <a:solidFill>
              <a:schemeClr val="accent1">
                <a:alpha val="20000"/>
              </a:schemeClr>
            </a:solidFill>
          </p:spPr>
          <p:txBody>
            <a:bodyPr/>
            <a:lstStyle/>
            <a:p/>
          </p:txBody>
        </p:sp>
        <p:sp>
          <p:nvSpPr>
            <p:cNvPr id="20" name="AutoShape 20"/>
            <p:cNvSpPr/>
            <p:nvPr/>
          </p:nvSpPr>
          <p:spPr>
            <a:xfrm>
              <a:off x="454963" y="448942"/>
              <a:ext cx="84147" cy="84147"/>
            </a:xfrm>
            <a:prstGeom prst="ellipse">
              <a:avLst/>
            </a:prstGeom>
            <a:solidFill>
              <a:schemeClr val="accent1">
                <a:alpha val="100000"/>
              </a:schemeClr>
            </a:solidFill>
          </p:spPr>
          <p:txBody>
            <a:bodyPr/>
            <a:lstStyle/>
            <a:p/>
          </p:txBody>
        </p:sp>
        <p:sp>
          <p:nvSpPr>
            <p:cNvPr id="21" name="AutoShape 21"/>
            <p:cNvSpPr/>
            <p:nvPr/>
          </p:nvSpPr>
          <p:spPr>
            <a:xfrm>
              <a:off x="575049" y="455517"/>
              <a:ext cx="78137" cy="78137"/>
            </a:xfrm>
            <a:prstGeom prst="ellipse">
              <a:avLst/>
            </a:prstGeom>
            <a:solidFill>
              <a:schemeClr val="accent1">
                <a:alpha val="80000"/>
              </a:schemeClr>
            </a:solidFill>
          </p:spPr>
          <p:txBody>
            <a:bodyPr/>
            <a:lstStyle/>
            <a:p/>
          </p:txBody>
        </p:sp>
        <p:sp>
          <p:nvSpPr>
            <p:cNvPr id="22" name="AutoShape 22"/>
            <p:cNvSpPr/>
            <p:nvPr/>
          </p:nvSpPr>
          <p:spPr>
            <a:xfrm>
              <a:off x="689125" y="457233"/>
              <a:ext cx="74704" cy="74704"/>
            </a:xfrm>
            <a:prstGeom prst="ellipse">
              <a:avLst/>
            </a:prstGeom>
            <a:solidFill>
              <a:schemeClr val="accent1">
                <a:alpha val="60000"/>
              </a:schemeClr>
            </a:solidFill>
          </p:spPr>
          <p:txBody>
            <a:bodyPr/>
            <a:lstStyle/>
            <a:p/>
          </p:txBody>
        </p:sp>
        <p:sp>
          <p:nvSpPr>
            <p:cNvPr id="23" name="AutoShape 23"/>
            <p:cNvSpPr/>
            <p:nvPr/>
          </p:nvSpPr>
          <p:spPr>
            <a:xfrm>
              <a:off x="799768" y="466203"/>
              <a:ext cx="69238" cy="69238"/>
            </a:xfrm>
            <a:prstGeom prst="ellipse">
              <a:avLst/>
            </a:prstGeom>
            <a:solidFill>
              <a:schemeClr val="accent1">
                <a:alpha val="40000"/>
              </a:schemeClr>
            </a:solidFill>
          </p:spPr>
          <p:txBody>
            <a:bodyPr/>
            <a:lstStyle/>
            <a:p/>
          </p:txBody>
        </p:sp>
        <p:sp>
          <p:nvSpPr>
            <p:cNvPr id="24" name="AutoShape 24"/>
            <p:cNvSpPr/>
            <p:nvPr/>
          </p:nvSpPr>
          <p:spPr>
            <a:xfrm>
              <a:off x="904945" y="462070"/>
              <a:ext cx="65594" cy="65594"/>
            </a:xfrm>
            <a:prstGeom prst="ellipse">
              <a:avLst/>
            </a:prstGeom>
            <a:solidFill>
              <a:schemeClr val="accent1">
                <a:alpha val="20000"/>
              </a:schemeClr>
            </a:solidFill>
          </p:spPr>
          <p:txBody>
            <a:bodyPr/>
            <a:lstStyle/>
            <a:p/>
          </p:txBody>
        </p:sp>
        <p:sp>
          <p:nvSpPr>
            <p:cNvPr id="25" name="AutoShape 25"/>
            <p:cNvSpPr/>
            <p:nvPr/>
          </p:nvSpPr>
          <p:spPr>
            <a:xfrm>
              <a:off x="454963" y="566715"/>
              <a:ext cx="84147" cy="84147"/>
            </a:xfrm>
            <a:prstGeom prst="ellipse">
              <a:avLst/>
            </a:prstGeom>
            <a:solidFill>
              <a:schemeClr val="accent1">
                <a:alpha val="100000"/>
              </a:schemeClr>
            </a:solidFill>
          </p:spPr>
          <p:txBody>
            <a:bodyPr/>
            <a:lstStyle/>
            <a:p/>
          </p:txBody>
        </p:sp>
        <p:sp>
          <p:nvSpPr>
            <p:cNvPr id="26" name="AutoShape 26"/>
            <p:cNvSpPr/>
            <p:nvPr/>
          </p:nvSpPr>
          <p:spPr>
            <a:xfrm>
              <a:off x="575049" y="573291"/>
              <a:ext cx="78137" cy="78137"/>
            </a:xfrm>
            <a:prstGeom prst="ellipse">
              <a:avLst/>
            </a:prstGeom>
            <a:solidFill>
              <a:schemeClr val="accent1">
                <a:alpha val="80000"/>
              </a:schemeClr>
            </a:solidFill>
          </p:spPr>
          <p:txBody>
            <a:bodyPr/>
            <a:lstStyle/>
            <a:p/>
          </p:txBody>
        </p:sp>
        <p:sp>
          <p:nvSpPr>
            <p:cNvPr id="27" name="AutoShape 27"/>
            <p:cNvSpPr/>
            <p:nvPr/>
          </p:nvSpPr>
          <p:spPr>
            <a:xfrm>
              <a:off x="689125" y="575007"/>
              <a:ext cx="74704" cy="74704"/>
            </a:xfrm>
            <a:prstGeom prst="ellipse">
              <a:avLst/>
            </a:prstGeom>
            <a:solidFill>
              <a:schemeClr val="accent1">
                <a:alpha val="60000"/>
              </a:schemeClr>
            </a:solidFill>
          </p:spPr>
          <p:txBody>
            <a:bodyPr/>
            <a:lstStyle/>
            <a:p/>
          </p:txBody>
        </p:sp>
        <p:sp>
          <p:nvSpPr>
            <p:cNvPr id="28" name="AutoShape 28"/>
            <p:cNvSpPr/>
            <p:nvPr/>
          </p:nvSpPr>
          <p:spPr>
            <a:xfrm>
              <a:off x="799768" y="583977"/>
              <a:ext cx="69238" cy="69238"/>
            </a:xfrm>
            <a:prstGeom prst="ellipse">
              <a:avLst/>
            </a:prstGeom>
            <a:solidFill>
              <a:schemeClr val="accent1">
                <a:alpha val="40000"/>
              </a:schemeClr>
            </a:solidFill>
          </p:spPr>
          <p:txBody>
            <a:bodyPr/>
            <a:lstStyle/>
            <a:p/>
          </p:txBody>
        </p:sp>
        <p:sp>
          <p:nvSpPr>
            <p:cNvPr id="29" name="AutoShape 29"/>
            <p:cNvSpPr/>
            <p:nvPr/>
          </p:nvSpPr>
          <p:spPr>
            <a:xfrm>
              <a:off x="904945" y="579844"/>
              <a:ext cx="65594" cy="65594"/>
            </a:xfrm>
            <a:prstGeom prst="ellipse">
              <a:avLst/>
            </a:prstGeom>
            <a:solidFill>
              <a:schemeClr val="accent1">
                <a:alpha val="20000"/>
              </a:schemeClr>
            </a:solidFill>
          </p:spPr>
          <p:txBody>
            <a:bodyPr/>
            <a:lstStyle/>
            <a:p/>
          </p:txBody>
        </p:sp>
        <p:sp>
          <p:nvSpPr>
            <p:cNvPr id="30" name="AutoShape 30"/>
            <p:cNvSpPr/>
            <p:nvPr/>
          </p:nvSpPr>
          <p:spPr>
            <a:xfrm>
              <a:off x="454963" y="684489"/>
              <a:ext cx="84147" cy="84147"/>
            </a:xfrm>
            <a:prstGeom prst="ellipse">
              <a:avLst/>
            </a:prstGeom>
            <a:solidFill>
              <a:schemeClr val="accent1">
                <a:alpha val="100000"/>
              </a:schemeClr>
            </a:solidFill>
          </p:spPr>
          <p:txBody>
            <a:bodyPr/>
            <a:lstStyle/>
            <a:p/>
          </p:txBody>
        </p:sp>
        <p:sp>
          <p:nvSpPr>
            <p:cNvPr id="31" name="AutoShape 31"/>
            <p:cNvSpPr/>
            <p:nvPr/>
          </p:nvSpPr>
          <p:spPr>
            <a:xfrm>
              <a:off x="575049" y="691064"/>
              <a:ext cx="78137" cy="78137"/>
            </a:xfrm>
            <a:prstGeom prst="ellipse">
              <a:avLst/>
            </a:prstGeom>
            <a:solidFill>
              <a:schemeClr val="accent1">
                <a:alpha val="80000"/>
              </a:schemeClr>
            </a:solidFill>
          </p:spPr>
          <p:txBody>
            <a:bodyPr/>
            <a:lstStyle/>
            <a:p/>
          </p:txBody>
        </p:sp>
        <p:sp>
          <p:nvSpPr>
            <p:cNvPr id="32" name="AutoShape 32"/>
            <p:cNvSpPr/>
            <p:nvPr/>
          </p:nvSpPr>
          <p:spPr>
            <a:xfrm>
              <a:off x="689125" y="692781"/>
              <a:ext cx="74704" cy="74704"/>
            </a:xfrm>
            <a:prstGeom prst="ellipse">
              <a:avLst/>
            </a:prstGeom>
            <a:solidFill>
              <a:schemeClr val="accent1">
                <a:alpha val="60000"/>
              </a:schemeClr>
            </a:solidFill>
          </p:spPr>
          <p:txBody>
            <a:bodyPr/>
            <a:lstStyle/>
            <a:p/>
          </p:txBody>
        </p:sp>
        <p:sp>
          <p:nvSpPr>
            <p:cNvPr id="33" name="AutoShape 33"/>
            <p:cNvSpPr/>
            <p:nvPr/>
          </p:nvSpPr>
          <p:spPr>
            <a:xfrm>
              <a:off x="799768" y="701751"/>
              <a:ext cx="69238" cy="69238"/>
            </a:xfrm>
            <a:prstGeom prst="ellipse">
              <a:avLst/>
            </a:prstGeom>
            <a:solidFill>
              <a:schemeClr val="accent1">
                <a:alpha val="40000"/>
              </a:schemeClr>
            </a:solidFill>
          </p:spPr>
          <p:txBody>
            <a:bodyPr/>
            <a:lstStyle/>
            <a:p/>
          </p:txBody>
        </p:sp>
        <p:sp>
          <p:nvSpPr>
            <p:cNvPr id="34" name="AutoShape 34"/>
            <p:cNvSpPr/>
            <p:nvPr/>
          </p:nvSpPr>
          <p:spPr>
            <a:xfrm>
              <a:off x="904945" y="697618"/>
              <a:ext cx="65594" cy="65594"/>
            </a:xfrm>
            <a:prstGeom prst="ellipse">
              <a:avLst/>
            </a:prstGeom>
            <a:solidFill>
              <a:schemeClr val="accent1">
                <a:alpha val="20000"/>
              </a:schemeClr>
            </a:solidFill>
          </p:spPr>
          <p:txBody>
            <a:bodyPr/>
            <a:lstStyle/>
            <a:p/>
          </p:txBody>
        </p:sp>
        <p:sp>
          <p:nvSpPr>
            <p:cNvPr id="35" name="TextBox 35"/>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提升服务质量与顾客满意度</a:t>
              </a:r>
            </a:p>
          </p:txBody>
        </p:sp>
      </p:grpSp>
    </p:spTree>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5">
            <a:alphaModFix/>
          </a:blip>
          <a:stretch>
            <a:fillRect/>
          </a:stretch>
        </a:blipFill>
      </p:bgPr>
    </p:bg>
    <p:spTree>
      <p:nvGrpSpPr>
        <p:cNvPr id="1" name=""/>
        <p:cNvGrpSpPr/>
        <p:nvPr/>
      </p:nvGrpSpPr>
      <p:grpSpPr>
        <a:xfrm>
          <a:off x="0" y="0"/>
          <a:ext cx="0" cy="0"/>
        </a:xfrm>
      </p:grpSpPr>
      <p:sp>
        <p:nvSpPr>
          <p:cNvPr id="2" name="AutoShape 2"/>
          <p:cNvSpPr/>
          <p:nvPr/>
        </p:nvSpPr>
        <p:spPr>
          <a:xfrm>
            <a:off x="981837" y="1604867"/>
            <a:ext cx="3394996" cy="2116741"/>
          </a:xfrm>
          <a:prstGeom prst="rect">
            <a:avLst/>
          </a:prstGeom>
          <a:solidFill>
            <a:schemeClr val="accent1">
              <a:alpha val="100000"/>
            </a:schemeClr>
          </a:solidFill>
        </p:spPr>
        <p:txBody>
          <a:bodyPr vert="horz" wrap="square" lIns="91440" tIns="45720" rIns="91440" bIns="45720" rtlCol="0" anchor="ctr" anchorCtr="0">
            <a:noAutofit/>
          </a:bodyPr>
          <a:lstStyle/>
          <a:p>
            <a:pPr algn="ctr">
              <a:defRPr/>
            </a:pPr>
            <a:r>
              <a:rPr lang="en-US" sz="2940">
                <a:solidFill>
                  <a:srgbClr val="FFFFFF">
                    <a:alpha val="100000"/>
                  </a:srgbClr>
                </a:solidFill>
                <a:latin typeface="Calibri"/>
                <a:ea typeface="Calibri"/>
                <a:cs typeface="Calibri"/>
              </a:rPr>
              <a:t>    </a:t>
            </a:r>
            <a:endParaRPr lang="en-US" sz="1100"/>
          </a:p>
        </p:txBody>
      </p:sp>
      <p:sp>
        <p:nvSpPr>
          <p:cNvPr id="3" name="AutoShape 3"/>
          <p:cNvSpPr/>
          <p:nvPr/>
        </p:nvSpPr>
        <p:spPr>
          <a:xfrm>
            <a:off x="4376738" y="3721608"/>
            <a:ext cx="3394996" cy="2116741"/>
          </a:xfrm>
          <a:prstGeom prst="rect">
            <a:avLst/>
          </a:prstGeom>
          <a:solidFill>
            <a:schemeClr val="accent1">
              <a:alpha val="100000"/>
            </a:schemeClr>
          </a:solidFill>
        </p:spPr>
        <p:txBody>
          <a:bodyPr/>
          <a:lstStyle/>
          <a:p/>
        </p:txBody>
      </p:sp>
      <p:sp>
        <p:nvSpPr>
          <p:cNvPr id="4" name="AutoShape 4"/>
          <p:cNvSpPr/>
          <p:nvPr/>
        </p:nvSpPr>
        <p:spPr>
          <a:xfrm>
            <a:off x="7771733" y="1604867"/>
            <a:ext cx="3394996" cy="2116741"/>
          </a:xfrm>
          <a:prstGeom prst="rect">
            <a:avLst/>
          </a:prstGeom>
          <a:solidFill>
            <a:schemeClr val="accent1">
              <a:alpha val="100000"/>
            </a:schemeClr>
          </a:solidFill>
        </p:spPr>
        <p:txBody>
          <a:bodyPr/>
          <a:lstStyle/>
          <a:p/>
        </p:txBody>
      </p:sp>
      <p:pic>
        <p:nvPicPr>
          <p:cNvPr id="5" name="Picture 5"/>
          <p:cNvPicPr>
            <a:picLocks noChangeAspect="1"/>
          </p:cNvPicPr>
          <p:nvPr/>
        </p:nvPicPr>
        <p:blipFill>
          <a:blip r:embed="rId2"/>
          <a:srcRect t="2638" b="2638"/>
          <a:stretch>
            <a:fillRect/>
          </a:stretch>
        </p:blipFill>
        <p:spPr>
          <a:xfrm>
            <a:off x="981837" y="3694465"/>
            <a:ext cx="3394942" cy="2143864"/>
          </a:xfrm>
          <a:prstGeom prst="rect">
            <a:avLst/>
          </a:prstGeom>
        </p:spPr>
      </p:pic>
      <p:pic>
        <p:nvPicPr>
          <p:cNvPr id="6" name="Picture 6"/>
          <p:cNvPicPr>
            <a:picLocks noChangeAspect="1"/>
          </p:cNvPicPr>
          <p:nvPr/>
        </p:nvPicPr>
        <p:blipFill>
          <a:blip r:embed="rId3"/>
          <a:srcRect t="18026" b="18026"/>
          <a:stretch>
            <a:fillRect/>
          </a:stretch>
        </p:blipFill>
        <p:spPr>
          <a:xfrm>
            <a:off x="4376812" y="1577730"/>
            <a:ext cx="3394942" cy="2143864"/>
          </a:xfrm>
          <a:prstGeom prst="rect">
            <a:avLst/>
          </a:prstGeom>
        </p:spPr>
      </p:pic>
      <p:pic>
        <p:nvPicPr>
          <p:cNvPr id="7" name="Picture 7"/>
          <p:cNvPicPr>
            <a:picLocks noChangeAspect="1"/>
          </p:cNvPicPr>
          <p:nvPr/>
        </p:nvPicPr>
        <p:blipFill>
          <a:blip r:embed="rId4"/>
          <a:srcRect t="2341" b="2341"/>
          <a:stretch>
            <a:fillRect/>
          </a:stretch>
        </p:blipFill>
        <p:spPr>
          <a:xfrm>
            <a:off x="7771733" y="3721608"/>
            <a:ext cx="3394942" cy="2143864"/>
          </a:xfrm>
          <a:prstGeom prst="rect">
            <a:avLst/>
          </a:prstGeom>
        </p:spPr>
      </p:pic>
      <p:grpSp>
        <p:nvGrpSpPr>
          <p:cNvPr id="8" name="Group 8"/>
          <p:cNvGrpSpPr/>
          <p:nvPr/>
        </p:nvGrpSpPr>
        <p:grpSpPr>
          <a:xfrm>
            <a:off x="454963" y="93878"/>
            <a:ext cx="10641129" cy="914400"/>
            <a:chOff x="454963" y="93878"/>
            <a:chExt cx="10641129" cy="914400"/>
          </a:xfrm>
        </p:grpSpPr>
        <p:sp>
          <p:nvSpPr>
            <p:cNvPr id="9" name="AutoShape 9"/>
            <p:cNvSpPr/>
            <p:nvPr/>
          </p:nvSpPr>
          <p:spPr>
            <a:xfrm>
              <a:off x="454963" y="331168"/>
              <a:ext cx="84147" cy="84147"/>
            </a:xfrm>
            <a:prstGeom prst="ellipse">
              <a:avLst/>
            </a:prstGeom>
            <a:solidFill>
              <a:schemeClr val="accent1">
                <a:alpha val="100000"/>
              </a:schemeClr>
            </a:solidFill>
          </p:spPr>
          <p:txBody>
            <a:bodyPr/>
            <a:lstStyle/>
            <a:p/>
          </p:txBody>
        </p:sp>
        <p:sp>
          <p:nvSpPr>
            <p:cNvPr id="10" name="AutoShape 10"/>
            <p:cNvSpPr/>
            <p:nvPr/>
          </p:nvSpPr>
          <p:spPr>
            <a:xfrm>
              <a:off x="575049" y="337743"/>
              <a:ext cx="78137" cy="78137"/>
            </a:xfrm>
            <a:prstGeom prst="ellipse">
              <a:avLst/>
            </a:prstGeom>
            <a:solidFill>
              <a:schemeClr val="accent1">
                <a:alpha val="80000"/>
              </a:schemeClr>
            </a:solidFill>
          </p:spPr>
          <p:txBody>
            <a:bodyPr/>
            <a:lstStyle/>
            <a:p/>
          </p:txBody>
        </p:sp>
        <p:sp>
          <p:nvSpPr>
            <p:cNvPr id="11" name="AutoShape 11"/>
            <p:cNvSpPr/>
            <p:nvPr/>
          </p:nvSpPr>
          <p:spPr>
            <a:xfrm>
              <a:off x="689125" y="339460"/>
              <a:ext cx="74704" cy="74704"/>
            </a:xfrm>
            <a:prstGeom prst="ellipse">
              <a:avLst/>
            </a:prstGeom>
            <a:solidFill>
              <a:schemeClr val="accent1">
                <a:alpha val="60000"/>
              </a:schemeClr>
            </a:solidFill>
          </p:spPr>
          <p:txBody>
            <a:bodyPr/>
            <a:lstStyle/>
            <a:p/>
          </p:txBody>
        </p:sp>
        <p:sp>
          <p:nvSpPr>
            <p:cNvPr id="12" name="AutoShape 12"/>
            <p:cNvSpPr/>
            <p:nvPr/>
          </p:nvSpPr>
          <p:spPr>
            <a:xfrm>
              <a:off x="799768" y="348430"/>
              <a:ext cx="69238" cy="69238"/>
            </a:xfrm>
            <a:prstGeom prst="ellipse">
              <a:avLst/>
            </a:prstGeom>
            <a:solidFill>
              <a:schemeClr val="accent1">
                <a:alpha val="40000"/>
              </a:schemeClr>
            </a:solidFill>
          </p:spPr>
          <p:txBody>
            <a:bodyPr/>
            <a:lstStyle/>
            <a:p/>
          </p:txBody>
        </p:sp>
        <p:sp>
          <p:nvSpPr>
            <p:cNvPr id="13" name="AutoShape 13"/>
            <p:cNvSpPr/>
            <p:nvPr/>
          </p:nvSpPr>
          <p:spPr>
            <a:xfrm>
              <a:off x="904945" y="344297"/>
              <a:ext cx="65594" cy="65594"/>
            </a:xfrm>
            <a:prstGeom prst="ellipse">
              <a:avLst/>
            </a:prstGeom>
            <a:solidFill>
              <a:schemeClr val="accent1">
                <a:alpha val="20000"/>
              </a:schemeClr>
            </a:solidFill>
          </p:spPr>
          <p:txBody>
            <a:bodyPr/>
            <a:lstStyle/>
            <a:p/>
          </p:txBody>
        </p:sp>
        <p:sp>
          <p:nvSpPr>
            <p:cNvPr id="14" name="AutoShape 14"/>
            <p:cNvSpPr/>
            <p:nvPr/>
          </p:nvSpPr>
          <p:spPr>
            <a:xfrm>
              <a:off x="454963" y="448942"/>
              <a:ext cx="84147" cy="84147"/>
            </a:xfrm>
            <a:prstGeom prst="ellipse">
              <a:avLst/>
            </a:prstGeom>
            <a:solidFill>
              <a:schemeClr val="accent1">
                <a:alpha val="100000"/>
              </a:schemeClr>
            </a:solidFill>
          </p:spPr>
          <p:txBody>
            <a:bodyPr/>
            <a:lstStyle/>
            <a:p/>
          </p:txBody>
        </p:sp>
        <p:sp>
          <p:nvSpPr>
            <p:cNvPr id="15" name="AutoShape 15"/>
            <p:cNvSpPr/>
            <p:nvPr/>
          </p:nvSpPr>
          <p:spPr>
            <a:xfrm>
              <a:off x="575049" y="455517"/>
              <a:ext cx="78137" cy="78137"/>
            </a:xfrm>
            <a:prstGeom prst="ellipse">
              <a:avLst/>
            </a:prstGeom>
            <a:solidFill>
              <a:schemeClr val="accent1">
                <a:alpha val="80000"/>
              </a:schemeClr>
            </a:solidFill>
          </p:spPr>
          <p:txBody>
            <a:bodyPr/>
            <a:lstStyle/>
            <a:p/>
          </p:txBody>
        </p:sp>
        <p:sp>
          <p:nvSpPr>
            <p:cNvPr id="16" name="AutoShape 16"/>
            <p:cNvSpPr/>
            <p:nvPr/>
          </p:nvSpPr>
          <p:spPr>
            <a:xfrm>
              <a:off x="689125" y="457233"/>
              <a:ext cx="74704" cy="74704"/>
            </a:xfrm>
            <a:prstGeom prst="ellipse">
              <a:avLst/>
            </a:prstGeom>
            <a:solidFill>
              <a:schemeClr val="accent1">
                <a:alpha val="60000"/>
              </a:schemeClr>
            </a:solidFill>
          </p:spPr>
          <p:txBody>
            <a:bodyPr/>
            <a:lstStyle/>
            <a:p/>
          </p:txBody>
        </p:sp>
        <p:sp>
          <p:nvSpPr>
            <p:cNvPr id="17" name="AutoShape 17"/>
            <p:cNvSpPr/>
            <p:nvPr/>
          </p:nvSpPr>
          <p:spPr>
            <a:xfrm>
              <a:off x="799768" y="466203"/>
              <a:ext cx="69238" cy="69238"/>
            </a:xfrm>
            <a:prstGeom prst="ellipse">
              <a:avLst/>
            </a:prstGeom>
            <a:solidFill>
              <a:schemeClr val="accent1">
                <a:alpha val="40000"/>
              </a:schemeClr>
            </a:solidFill>
          </p:spPr>
          <p:txBody>
            <a:bodyPr/>
            <a:lstStyle/>
            <a:p/>
          </p:txBody>
        </p:sp>
        <p:sp>
          <p:nvSpPr>
            <p:cNvPr id="18" name="AutoShape 18"/>
            <p:cNvSpPr/>
            <p:nvPr/>
          </p:nvSpPr>
          <p:spPr>
            <a:xfrm>
              <a:off x="904945" y="462070"/>
              <a:ext cx="65594" cy="65594"/>
            </a:xfrm>
            <a:prstGeom prst="ellipse">
              <a:avLst/>
            </a:prstGeom>
            <a:solidFill>
              <a:schemeClr val="accent1">
                <a:alpha val="20000"/>
              </a:schemeClr>
            </a:solidFill>
          </p:spPr>
          <p:txBody>
            <a:bodyPr/>
            <a:lstStyle/>
            <a:p/>
          </p:txBody>
        </p:sp>
        <p:sp>
          <p:nvSpPr>
            <p:cNvPr id="19" name="AutoShape 19"/>
            <p:cNvSpPr/>
            <p:nvPr/>
          </p:nvSpPr>
          <p:spPr>
            <a:xfrm>
              <a:off x="454963" y="566715"/>
              <a:ext cx="84147" cy="84147"/>
            </a:xfrm>
            <a:prstGeom prst="ellipse">
              <a:avLst/>
            </a:prstGeom>
            <a:solidFill>
              <a:schemeClr val="accent1">
                <a:alpha val="100000"/>
              </a:schemeClr>
            </a:solidFill>
          </p:spPr>
          <p:txBody>
            <a:bodyPr/>
            <a:lstStyle/>
            <a:p/>
          </p:txBody>
        </p:sp>
        <p:sp>
          <p:nvSpPr>
            <p:cNvPr id="20" name="AutoShape 20"/>
            <p:cNvSpPr/>
            <p:nvPr/>
          </p:nvSpPr>
          <p:spPr>
            <a:xfrm>
              <a:off x="575049" y="573291"/>
              <a:ext cx="78137" cy="78137"/>
            </a:xfrm>
            <a:prstGeom prst="ellipse">
              <a:avLst/>
            </a:prstGeom>
            <a:solidFill>
              <a:schemeClr val="accent1">
                <a:alpha val="80000"/>
              </a:schemeClr>
            </a:solidFill>
          </p:spPr>
          <p:txBody>
            <a:bodyPr/>
            <a:lstStyle/>
            <a:p/>
          </p:txBody>
        </p:sp>
        <p:sp>
          <p:nvSpPr>
            <p:cNvPr id="21" name="AutoShape 21"/>
            <p:cNvSpPr/>
            <p:nvPr/>
          </p:nvSpPr>
          <p:spPr>
            <a:xfrm>
              <a:off x="689125" y="575007"/>
              <a:ext cx="74704" cy="74704"/>
            </a:xfrm>
            <a:prstGeom prst="ellipse">
              <a:avLst/>
            </a:prstGeom>
            <a:solidFill>
              <a:schemeClr val="accent1">
                <a:alpha val="60000"/>
              </a:schemeClr>
            </a:solidFill>
          </p:spPr>
          <p:txBody>
            <a:bodyPr/>
            <a:lstStyle/>
            <a:p/>
          </p:txBody>
        </p:sp>
        <p:sp>
          <p:nvSpPr>
            <p:cNvPr id="22" name="AutoShape 22"/>
            <p:cNvSpPr/>
            <p:nvPr/>
          </p:nvSpPr>
          <p:spPr>
            <a:xfrm>
              <a:off x="799768" y="583977"/>
              <a:ext cx="69238" cy="69238"/>
            </a:xfrm>
            <a:prstGeom prst="ellipse">
              <a:avLst/>
            </a:prstGeom>
            <a:solidFill>
              <a:schemeClr val="accent1">
                <a:alpha val="40000"/>
              </a:schemeClr>
            </a:solidFill>
          </p:spPr>
          <p:txBody>
            <a:bodyPr/>
            <a:lstStyle/>
            <a:p/>
          </p:txBody>
        </p:sp>
        <p:sp>
          <p:nvSpPr>
            <p:cNvPr id="23" name="AutoShape 23"/>
            <p:cNvSpPr/>
            <p:nvPr/>
          </p:nvSpPr>
          <p:spPr>
            <a:xfrm>
              <a:off x="904945" y="579844"/>
              <a:ext cx="65594" cy="65594"/>
            </a:xfrm>
            <a:prstGeom prst="ellipse">
              <a:avLst/>
            </a:prstGeom>
            <a:solidFill>
              <a:schemeClr val="accent1">
                <a:alpha val="20000"/>
              </a:schemeClr>
            </a:solidFill>
          </p:spPr>
          <p:txBody>
            <a:bodyPr/>
            <a:lstStyle/>
            <a:p/>
          </p:txBody>
        </p:sp>
        <p:sp>
          <p:nvSpPr>
            <p:cNvPr id="24" name="AutoShape 24"/>
            <p:cNvSpPr/>
            <p:nvPr/>
          </p:nvSpPr>
          <p:spPr>
            <a:xfrm>
              <a:off x="454963" y="684489"/>
              <a:ext cx="84147" cy="84147"/>
            </a:xfrm>
            <a:prstGeom prst="ellipse">
              <a:avLst/>
            </a:prstGeom>
            <a:solidFill>
              <a:schemeClr val="accent1">
                <a:alpha val="100000"/>
              </a:schemeClr>
            </a:solidFill>
          </p:spPr>
          <p:txBody>
            <a:bodyPr/>
            <a:lstStyle/>
            <a:p/>
          </p:txBody>
        </p:sp>
        <p:sp>
          <p:nvSpPr>
            <p:cNvPr id="25" name="AutoShape 25"/>
            <p:cNvSpPr/>
            <p:nvPr/>
          </p:nvSpPr>
          <p:spPr>
            <a:xfrm>
              <a:off x="575049" y="691064"/>
              <a:ext cx="78137" cy="78137"/>
            </a:xfrm>
            <a:prstGeom prst="ellipse">
              <a:avLst/>
            </a:prstGeom>
            <a:solidFill>
              <a:schemeClr val="accent1">
                <a:alpha val="80000"/>
              </a:schemeClr>
            </a:solidFill>
          </p:spPr>
          <p:txBody>
            <a:bodyPr/>
            <a:lstStyle/>
            <a:p/>
          </p:txBody>
        </p:sp>
        <p:sp>
          <p:nvSpPr>
            <p:cNvPr id="26" name="AutoShape 26"/>
            <p:cNvSpPr/>
            <p:nvPr/>
          </p:nvSpPr>
          <p:spPr>
            <a:xfrm>
              <a:off x="689125" y="692781"/>
              <a:ext cx="74704" cy="74704"/>
            </a:xfrm>
            <a:prstGeom prst="ellipse">
              <a:avLst/>
            </a:prstGeom>
            <a:solidFill>
              <a:schemeClr val="accent1">
                <a:alpha val="60000"/>
              </a:schemeClr>
            </a:solidFill>
          </p:spPr>
          <p:txBody>
            <a:bodyPr/>
            <a:lstStyle/>
            <a:p/>
          </p:txBody>
        </p:sp>
        <p:sp>
          <p:nvSpPr>
            <p:cNvPr id="27" name="AutoShape 27"/>
            <p:cNvSpPr/>
            <p:nvPr/>
          </p:nvSpPr>
          <p:spPr>
            <a:xfrm>
              <a:off x="799768" y="701751"/>
              <a:ext cx="69238" cy="69238"/>
            </a:xfrm>
            <a:prstGeom prst="ellipse">
              <a:avLst/>
            </a:prstGeom>
            <a:solidFill>
              <a:schemeClr val="accent1">
                <a:alpha val="40000"/>
              </a:schemeClr>
            </a:solidFill>
          </p:spPr>
          <p:txBody>
            <a:bodyPr/>
            <a:lstStyle/>
            <a:p/>
          </p:txBody>
        </p:sp>
        <p:sp>
          <p:nvSpPr>
            <p:cNvPr id="28" name="AutoShape 28"/>
            <p:cNvSpPr/>
            <p:nvPr/>
          </p:nvSpPr>
          <p:spPr>
            <a:xfrm>
              <a:off x="904945" y="697618"/>
              <a:ext cx="65594" cy="65594"/>
            </a:xfrm>
            <a:prstGeom prst="ellipse">
              <a:avLst/>
            </a:prstGeom>
            <a:solidFill>
              <a:schemeClr val="accent1">
                <a:alpha val="20000"/>
              </a:schemeClr>
            </a:solidFill>
          </p:spPr>
          <p:txBody>
            <a:bodyPr/>
            <a:lstStyle/>
            <a:p/>
          </p:txBody>
        </p:sp>
        <p:sp>
          <p:nvSpPr>
            <p:cNvPr id="29" name="TextBox 29"/>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Microsoft Yahei"/>
                  <a:ea typeface="Microsoft Yahei"/>
                  <a:cs typeface="Microsoft Yahei"/>
                </a:rPr>
                <a:t>增强员工归属感与凝聚力</a:t>
              </a:r>
            </a:p>
          </p:txBody>
        </p:sp>
      </p:grpSp>
      <p:sp>
        <p:nvSpPr>
          <p:cNvPr id="30" name="TextBox 30"/>
          <p:cNvSpPr txBox="1"/>
          <p:nvPr/>
        </p:nvSpPr>
        <p:spPr>
          <a:xfrm>
            <a:off x="981837" y="1604867"/>
            <a:ext cx="3394996" cy="490334"/>
          </a:xfrm>
          <a:prstGeom prst="rect">
            <a:avLst/>
          </a:prstGeom>
        </p:spPr>
        <p:txBody>
          <a:bodyPr vert="horz" wrap="square" lIns="66008" tIns="33052" rIns="66008" bIns="33052" rtlCol="0" anchor="t" anchorCtr="0">
            <a:normAutofit/>
          </a:bodyPr>
          <a:lstStyle/>
          <a:p>
            <a:pPr algn="ctr">
              <a:lnSpc>
                <a:spcPct val="150000"/>
              </a:lnSpc>
            </a:pPr>
            <a:r>
              <a:rPr lang="en-US" sz="2025" b="1">
                <a:solidFill>
                  <a:srgbClr val="FFFDFD">
                    <a:alpha val="100000"/>
                  </a:srgbClr>
                </a:solidFill>
                <a:latin typeface="Microsoft Yahei"/>
                <a:ea typeface="Microsoft Yahei"/>
                <a:cs typeface="Microsoft Yahei"/>
              </a:rPr>
              <a:t>培养企业文化认同感</a:t>
            </a:r>
          </a:p>
        </p:txBody>
      </p:sp>
      <p:sp>
        <p:nvSpPr>
          <p:cNvPr id="31" name="TextBox 31"/>
          <p:cNvSpPr txBox="1"/>
          <p:nvPr/>
        </p:nvSpPr>
        <p:spPr>
          <a:xfrm>
            <a:off x="1090562" y="2039620"/>
            <a:ext cx="3286271" cy="1654845"/>
          </a:xfrm>
          <a:prstGeom prst="rect">
            <a:avLst/>
          </a:prstGeom>
        </p:spPr>
        <p:txBody>
          <a:bodyPr vert="horz" wrap="square" lIns="66008" tIns="33052" rIns="66008" bIns="33052" rtlCol="0" anchor="ctr" anchorCtr="1">
            <a:normAutofit/>
          </a:bodyPr>
          <a:lstStyle/>
          <a:p>
            <a:pPr algn="l">
              <a:lnSpc>
                <a:spcPct val="187000"/>
              </a:lnSpc>
            </a:pPr>
            <a:r>
              <a:rPr lang="en-US" sz="1500">
                <a:solidFill>
                  <a:srgbClr val="FFFDFD">
                    <a:alpha val="100000"/>
                  </a:srgbClr>
                </a:solidFill>
                <a:latin typeface="Microsoft Yahei"/>
                <a:ea typeface="Microsoft Yahei"/>
                <a:cs typeface="Microsoft Yahei"/>
              </a:rPr>
              <a:t>培训可以加深员工对迪士尼企业文化的理解和认同，从而增强员工的归属感和自豪感。</a:t>
            </a:r>
          </a:p>
        </p:txBody>
      </p:sp>
      <p:sp>
        <p:nvSpPr>
          <p:cNvPr id="32" name="TextBox 32"/>
          <p:cNvSpPr txBox="1"/>
          <p:nvPr/>
        </p:nvSpPr>
        <p:spPr>
          <a:xfrm>
            <a:off x="4376833" y="3748751"/>
            <a:ext cx="3394996" cy="490334"/>
          </a:xfrm>
          <a:prstGeom prst="rect">
            <a:avLst/>
          </a:prstGeom>
        </p:spPr>
        <p:txBody>
          <a:bodyPr vert="horz" wrap="square" lIns="66008" tIns="33052" rIns="66008" bIns="33052" rtlCol="0" anchor="t" anchorCtr="0">
            <a:normAutofit/>
          </a:bodyPr>
          <a:lstStyle/>
          <a:p>
            <a:pPr algn="ctr">
              <a:lnSpc>
                <a:spcPct val="150000"/>
              </a:lnSpc>
            </a:pPr>
            <a:r>
              <a:rPr lang="en-US" sz="2025" b="1">
                <a:solidFill>
                  <a:srgbClr val="FFFDFD">
                    <a:alpha val="100000"/>
                  </a:srgbClr>
                </a:solidFill>
                <a:latin typeface="Microsoft Yahei"/>
                <a:ea typeface="Microsoft Yahei"/>
                <a:cs typeface="Microsoft Yahei"/>
              </a:rPr>
              <a:t>加强团队协作</a:t>
            </a:r>
          </a:p>
        </p:txBody>
      </p:sp>
      <p:sp>
        <p:nvSpPr>
          <p:cNvPr id="33" name="TextBox 33"/>
          <p:cNvSpPr txBox="1"/>
          <p:nvPr/>
        </p:nvSpPr>
        <p:spPr>
          <a:xfrm>
            <a:off x="4485558" y="4183504"/>
            <a:ext cx="3286271" cy="1654845"/>
          </a:xfrm>
          <a:prstGeom prst="rect">
            <a:avLst/>
          </a:prstGeom>
        </p:spPr>
        <p:txBody>
          <a:bodyPr vert="horz" wrap="square" lIns="66008" tIns="33052" rIns="66008" bIns="33052" rtlCol="0" anchor="ctr" anchorCtr="1">
            <a:normAutofit/>
          </a:bodyPr>
          <a:lstStyle/>
          <a:p>
            <a:pPr algn="l">
              <a:lnSpc>
                <a:spcPct val="187000"/>
              </a:lnSpc>
            </a:pPr>
            <a:r>
              <a:rPr lang="en-US" sz="1500">
                <a:solidFill>
                  <a:srgbClr val="FFFDFD">
                    <a:alpha val="100000"/>
                  </a:srgbClr>
                </a:solidFill>
                <a:latin typeface="Microsoft Yahei"/>
                <a:ea typeface="Microsoft Yahei"/>
                <a:cs typeface="Microsoft Yahei"/>
              </a:rPr>
              <a:t>通过团队合作和互动式的培训方式，可以增进员工之间的了解和信任，加强团队协作和配合能力。</a:t>
            </a:r>
          </a:p>
        </p:txBody>
      </p:sp>
      <p:sp>
        <p:nvSpPr>
          <p:cNvPr id="34" name="TextBox 34"/>
          <p:cNvSpPr txBox="1"/>
          <p:nvPr/>
        </p:nvSpPr>
        <p:spPr>
          <a:xfrm>
            <a:off x="7771733" y="1604867"/>
            <a:ext cx="3394996" cy="490334"/>
          </a:xfrm>
          <a:prstGeom prst="rect">
            <a:avLst/>
          </a:prstGeom>
        </p:spPr>
        <p:txBody>
          <a:bodyPr vert="horz" wrap="square" lIns="66008" tIns="33052" rIns="66008" bIns="33052" rtlCol="0" anchor="t" anchorCtr="0">
            <a:normAutofit/>
          </a:bodyPr>
          <a:lstStyle/>
          <a:p>
            <a:pPr algn="ctr">
              <a:lnSpc>
                <a:spcPct val="150000"/>
              </a:lnSpc>
            </a:pPr>
            <a:r>
              <a:rPr lang="en-US" sz="2025" b="1">
                <a:solidFill>
                  <a:srgbClr val="FFFDFD">
                    <a:alpha val="100000"/>
                  </a:srgbClr>
                </a:solidFill>
                <a:latin typeface="Microsoft Yahei"/>
                <a:ea typeface="Microsoft Yahei"/>
                <a:cs typeface="Microsoft Yahei"/>
              </a:rPr>
              <a:t>提升个人成长感</a:t>
            </a:r>
          </a:p>
        </p:txBody>
      </p:sp>
      <p:sp>
        <p:nvSpPr>
          <p:cNvPr id="35" name="TextBox 35"/>
          <p:cNvSpPr txBox="1"/>
          <p:nvPr/>
        </p:nvSpPr>
        <p:spPr>
          <a:xfrm>
            <a:off x="7880459" y="2039620"/>
            <a:ext cx="3286271" cy="1654845"/>
          </a:xfrm>
          <a:prstGeom prst="rect">
            <a:avLst/>
          </a:prstGeom>
        </p:spPr>
        <p:txBody>
          <a:bodyPr vert="horz" wrap="square" lIns="66008" tIns="33052" rIns="66008" bIns="33052" rtlCol="0" anchor="ctr" anchorCtr="1">
            <a:normAutofit/>
          </a:bodyPr>
          <a:lstStyle/>
          <a:p>
            <a:pPr algn="l">
              <a:lnSpc>
                <a:spcPct val="187000"/>
              </a:lnSpc>
            </a:pPr>
            <a:r>
              <a:rPr lang="en-US" sz="1500">
                <a:solidFill>
                  <a:srgbClr val="FFFDFD">
                    <a:alpha val="100000"/>
                  </a:srgbClr>
                </a:solidFill>
                <a:latin typeface="Microsoft Yahei"/>
                <a:ea typeface="Microsoft Yahei"/>
                <a:cs typeface="Microsoft Yahei"/>
              </a:rPr>
              <a:t>培训可以为员工提供学习和成长的机会，让员工感受到公司对他们的重视和投入，从而增强员工的凝聚力和向心力。</a:t>
            </a:r>
          </a:p>
        </p:txBody>
      </p:sp>
    </p:spTree>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Lst>
</file>

<file path=ppt/theme/theme1.xml><?xml version="1.0" encoding="utf-8"?>
<a:theme xmlns:r="http://schemas.openxmlformats.org/officeDocument/2006/relationships" xmlns:a="http://schemas.openxmlformats.org/drawingml/2006/main" name="Office Theme">
  <a:themeElements>
    <a:clrScheme name="Office">
      <a:dk1>
        <a:srgbClr val="000000"/>
      </a:dk1>
      <a:lt1>
        <a:srgbClr val="FFFBEF"/>
      </a:lt1>
      <a:dk2>
        <a:srgbClr val="351E00"/>
      </a:dk2>
      <a:lt2>
        <a:srgbClr val="FFFFFF"/>
      </a:lt2>
      <a:accent1>
        <a:srgbClr val="FF6D1B"/>
      </a:accent1>
      <a:accent2>
        <a:srgbClr val="FF9000"/>
      </a:accent2>
      <a:accent3>
        <a:srgbClr val="C76900"/>
      </a:accent3>
      <a:accent4>
        <a:srgbClr val="FF6E40"/>
      </a:accent4>
      <a:accent5>
        <a:srgbClr val="FF855E"/>
      </a:accent5>
      <a:accent6>
        <a:srgbClr val="B993DF"/>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171</Paragraphs>
  <Slides>31</Slides>
  <Notes>0</Notes>
  <HiddenSlides>0</HiddenSlides>
  <MMClips>0</MMClips>
  <ScaleCrop>0</ScaleCrop>
  <HeadingPairs>
    <vt:vector baseType="variant" size="4">
      <vt:variant>
        <vt:lpstr>Theme</vt:lpstr>
      </vt:variant>
      <vt:variant>
        <vt:i4>1</vt:i4>
      </vt:variant>
      <vt:variant>
        <vt:lpstr>Slide Titles</vt:lpstr>
      </vt:variant>
      <vt:variant>
        <vt:i4>31</vt:i4>
      </vt:variant>
    </vt:vector>
  </HeadingPairs>
  <TitlesOfParts>
    <vt:vector baseType="lpstr" size="32">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0</LinksUpToDate>
  <SharedDoc>0</SharedDoc>
  <HyperlinksChanged>0</HyperlinksChanged>
  <Application>Aspose.Slides for .NET</Application>
  <AppVersion>16.0900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dcterms:created xsi:type="dcterms:W3CDTF">2006-08-16T00:00:00Z</dcterms:created>
  <dcterms:modified xsi:type="dcterms:W3CDTF">2024-04-04T08:36:23Z</dcterms:modified>
</cp:coreProperties>
</file>